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sldIdLst>
    <p:sldId id="338" r:id="rId2"/>
    <p:sldId id="331" r:id="rId3"/>
    <p:sldId id="333" r:id="rId4"/>
    <p:sldId id="357" r:id="rId5"/>
    <p:sldId id="290" r:id="rId6"/>
    <p:sldId id="286" r:id="rId7"/>
    <p:sldId id="339" r:id="rId8"/>
    <p:sldId id="340" r:id="rId9"/>
    <p:sldId id="341" r:id="rId10"/>
    <p:sldId id="326" r:id="rId11"/>
    <p:sldId id="334" r:id="rId12"/>
    <p:sldId id="336" r:id="rId13"/>
    <p:sldId id="335" r:id="rId14"/>
    <p:sldId id="337" r:id="rId15"/>
    <p:sldId id="275" r:id="rId16"/>
    <p:sldId id="342" r:id="rId17"/>
    <p:sldId id="355" r:id="rId18"/>
    <p:sldId id="356"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1335"/>
    <p:restoredTop sz="65043"/>
  </p:normalViewPr>
  <p:slideViewPr>
    <p:cSldViewPr snapToGrid="0" snapToObjects="1">
      <p:cViewPr varScale="1">
        <p:scale>
          <a:sx n="60" d="100"/>
          <a:sy n="60" d="100"/>
        </p:scale>
        <p:origin x="176" y="208"/>
      </p:cViewPr>
      <p:guideLst>
        <p:guide orient="horz" pos="2184"/>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1.tiff>
</file>

<file path=ppt/media/image12.tiff>
</file>

<file path=ppt/media/image2.png>
</file>

<file path=ppt/media/image2.tiff>
</file>

<file path=ppt/media/image3.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1F3965-24A9-F84B-B960-1F8DFF81EEE9}" type="datetimeFigureOut">
              <a:rPr lang="en-US" smtClean="0"/>
              <a:t>4/18/20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02F6DB-1E63-2144-9C7E-5CB31AA6E393}" type="slidenum">
              <a:rPr lang="en-US" smtClean="0"/>
              <a:t>‹#›</a:t>
            </a:fld>
            <a:endParaRPr lang="en-US"/>
          </a:p>
        </p:txBody>
      </p:sp>
    </p:spTree>
    <p:extLst>
      <p:ext uri="{BB962C8B-B14F-4D97-AF65-F5344CB8AC3E}">
        <p14:creationId xmlns:p14="http://schemas.microsoft.com/office/powerpoint/2010/main" val="20640106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Modeling of different parameters will usually necessitate the use of a link function</a:t>
            </a:r>
          </a:p>
          <a:p>
            <a:r>
              <a:rPr lang="en-US" dirty="0"/>
              <a:t>	This is because the new parameters we’ll be interested in modeling are typically not unbounded in both directions</a:t>
            </a:r>
          </a:p>
          <a:p>
            <a:r>
              <a:rPr lang="en-US" dirty="0"/>
              <a:t>	Conveniently, the target of most of our modeling effort so far, the mean parameter in a Gaussian distribution, has been unbounded in both directions, making it easier for us up until this point</a:t>
            </a:r>
          </a:p>
        </p:txBody>
      </p:sp>
      <p:sp>
        <p:nvSpPr>
          <p:cNvPr id="4" name="Slide Number Placeholder 3"/>
          <p:cNvSpPr>
            <a:spLocks noGrp="1"/>
          </p:cNvSpPr>
          <p:nvPr>
            <p:ph type="sldNum" sz="quarter" idx="10"/>
          </p:nvPr>
        </p:nvSpPr>
        <p:spPr/>
        <p:txBody>
          <a:bodyPr/>
          <a:lstStyle/>
          <a:p>
            <a:fld id="{A602F6DB-1E63-2144-9C7E-5CB31AA6E393}" type="slidenum">
              <a:rPr lang="en-US" smtClean="0"/>
              <a:t>2</a:t>
            </a:fld>
            <a:endParaRPr lang="en-US"/>
          </a:p>
        </p:txBody>
      </p:sp>
    </p:spTree>
    <p:extLst>
      <p:ext uri="{BB962C8B-B14F-4D97-AF65-F5344CB8AC3E}">
        <p14:creationId xmlns:p14="http://schemas.microsoft.com/office/powerpoint/2010/main" val="24552362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logit link maps a parameter that is defined as a probability mass, and therefore constrained to lie between zero and one, onto a linear model that can take on any real value.”</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inverse of the logit function is the logistic function (also sometimes called the inverse-logit)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Show lecture code relating to probabilities, odds, and log-odds</a:t>
            </a:r>
          </a:p>
        </p:txBody>
      </p:sp>
      <p:sp>
        <p:nvSpPr>
          <p:cNvPr id="4" name="Slide Number Placeholder 3"/>
          <p:cNvSpPr>
            <a:spLocks noGrp="1"/>
          </p:cNvSpPr>
          <p:nvPr>
            <p:ph type="sldNum" sz="quarter" idx="10"/>
          </p:nvPr>
        </p:nvSpPr>
        <p:spPr/>
        <p:txBody>
          <a:bodyPr/>
          <a:lstStyle/>
          <a:p>
            <a:fld id="{A602F6DB-1E63-2144-9C7E-5CB31AA6E393}" type="slidenum">
              <a:rPr lang="en-US" smtClean="0"/>
              <a:t>11</a:t>
            </a:fld>
            <a:endParaRPr lang="en-US"/>
          </a:p>
        </p:txBody>
      </p:sp>
    </p:spTree>
    <p:extLst>
      <p:ext uri="{BB962C8B-B14F-4D97-AF65-F5344CB8AC3E}">
        <p14:creationId xmlns:p14="http://schemas.microsoft.com/office/powerpoint/2010/main" val="2086436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12</a:t>
            </a:fld>
            <a:endParaRPr lang="en-US"/>
          </a:p>
        </p:txBody>
      </p:sp>
    </p:spTree>
    <p:extLst>
      <p:ext uri="{BB962C8B-B14F-4D97-AF65-F5344CB8AC3E}">
        <p14:creationId xmlns:p14="http://schemas.microsoft.com/office/powerpoint/2010/main" val="945128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13</a:t>
            </a:fld>
            <a:endParaRPr lang="en-US"/>
          </a:p>
        </p:txBody>
      </p:sp>
    </p:spTree>
    <p:extLst>
      <p:ext uri="{BB962C8B-B14F-4D97-AF65-F5344CB8AC3E}">
        <p14:creationId xmlns:p14="http://schemas.microsoft.com/office/powerpoint/2010/main" val="32232117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you can think about this one of two ways:</a:t>
            </a:r>
          </a:p>
          <a:p>
            <a:r>
              <a:rPr lang="en-US" dirty="0"/>
              <a:t>	The linear portion of our model is used to model the logit-transformed parameter value (which puts it on the unbounded scale)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I.e.: “</a:t>
            </a:r>
            <a:r>
              <a:rPr lang="en-US" sz="1200" kern="1200" dirty="0">
                <a:solidFill>
                  <a:schemeClr val="tx1"/>
                </a:solidFill>
                <a:effectLst/>
                <a:latin typeface="+mn-lt"/>
                <a:ea typeface="+mn-ea"/>
                <a:cs typeface="+mn-cs"/>
              </a:rPr>
              <a:t>The logit link maps a parameter that is defined as a probability mass, and therefore constrained to lie between zero and one, onto a linear model that can take on any real value.”</a:t>
            </a:r>
            <a:endParaRPr lang="en-US" dirty="0"/>
          </a:p>
          <a:p>
            <a:r>
              <a:rPr lang="en-US" dirty="0"/>
              <a:t>	OR: the raw parameter value is defined by applying the inverse link function (the logistic) to the linear portion of the model (forcing the linear portion of the model to take on values between 0 and 1)</a:t>
            </a:r>
          </a:p>
        </p:txBody>
      </p:sp>
      <p:sp>
        <p:nvSpPr>
          <p:cNvPr id="4" name="Slide Number Placeholder 3"/>
          <p:cNvSpPr>
            <a:spLocks noGrp="1"/>
          </p:cNvSpPr>
          <p:nvPr>
            <p:ph type="sldNum" sz="quarter" idx="10"/>
          </p:nvPr>
        </p:nvSpPr>
        <p:spPr/>
        <p:txBody>
          <a:bodyPr/>
          <a:lstStyle/>
          <a:p>
            <a:fld id="{A602F6DB-1E63-2144-9C7E-5CB31AA6E393}" type="slidenum">
              <a:rPr lang="en-US" smtClean="0"/>
              <a:t>14</a:t>
            </a:fld>
            <a:endParaRPr lang="en-US"/>
          </a:p>
        </p:txBody>
      </p:sp>
    </p:spTree>
    <p:extLst>
      <p:ext uri="{BB962C8B-B14F-4D97-AF65-F5344CB8AC3E}">
        <p14:creationId xmlns:p14="http://schemas.microsoft.com/office/powerpoint/2010/main" val="15245808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15</a:t>
            </a:fld>
            <a:endParaRPr lang="en-US"/>
          </a:p>
        </p:txBody>
      </p:sp>
    </p:spTree>
    <p:extLst>
      <p:ext uri="{BB962C8B-B14F-4D97-AF65-F5344CB8AC3E}">
        <p14:creationId xmlns:p14="http://schemas.microsoft.com/office/powerpoint/2010/main" val="12818792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experimental variables of interest: the side of the table on which the prosocial option appeared and partner vs. control condition</a:t>
            </a:r>
          </a:p>
        </p:txBody>
      </p:sp>
      <p:sp>
        <p:nvSpPr>
          <p:cNvPr id="4" name="Slide Number Placeholder 3"/>
          <p:cNvSpPr>
            <a:spLocks noGrp="1"/>
          </p:cNvSpPr>
          <p:nvPr>
            <p:ph type="sldNum" sz="quarter" idx="10"/>
          </p:nvPr>
        </p:nvSpPr>
        <p:spPr/>
        <p:txBody>
          <a:bodyPr/>
          <a:lstStyle/>
          <a:p>
            <a:fld id="{A602F6DB-1E63-2144-9C7E-5CB31AA6E393}" type="slidenum">
              <a:rPr lang="en-US" smtClean="0"/>
              <a:t>16</a:t>
            </a:fld>
            <a:endParaRPr lang="en-US"/>
          </a:p>
        </p:txBody>
      </p:sp>
    </p:spTree>
    <p:extLst>
      <p:ext uri="{BB962C8B-B14F-4D97-AF65-F5344CB8AC3E}">
        <p14:creationId xmlns:p14="http://schemas.microsoft.com/office/powerpoint/2010/main" val="40202698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this model does not have a main effect of condition</a:t>
            </a:r>
          </a:p>
          <a:p>
            <a:endParaRPr lang="en-US" dirty="0"/>
          </a:p>
          <a:p>
            <a:r>
              <a:rPr lang="en-US" dirty="0"/>
              <a:t>Show lecture code of chimpanzee models</a:t>
            </a:r>
          </a:p>
        </p:txBody>
      </p:sp>
      <p:sp>
        <p:nvSpPr>
          <p:cNvPr id="4" name="Slide Number Placeholder 3"/>
          <p:cNvSpPr>
            <a:spLocks noGrp="1"/>
          </p:cNvSpPr>
          <p:nvPr>
            <p:ph type="sldNum" sz="quarter" idx="10"/>
          </p:nvPr>
        </p:nvSpPr>
        <p:spPr/>
        <p:txBody>
          <a:bodyPr/>
          <a:lstStyle/>
          <a:p>
            <a:fld id="{A602F6DB-1E63-2144-9C7E-5CB31AA6E393}" type="slidenum">
              <a:rPr lang="en-US" smtClean="0"/>
              <a:t>17</a:t>
            </a:fld>
            <a:endParaRPr lang="en-US"/>
          </a:p>
        </p:txBody>
      </p:sp>
    </p:spTree>
    <p:extLst>
      <p:ext uri="{BB962C8B-B14F-4D97-AF65-F5344CB8AC3E}">
        <p14:creationId xmlns:p14="http://schemas.microsoft.com/office/powerpoint/2010/main" val="23617205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lecture code of snow </a:t>
            </a:r>
            <a:r>
              <a:rPr lang="en-US"/>
              <a:t>goose models</a:t>
            </a:r>
            <a:endParaRPr lang="en-US" dirty="0"/>
          </a:p>
          <a:p>
            <a:endParaRPr lang="en-US" dirty="0"/>
          </a:p>
          <a:p>
            <a:r>
              <a:rPr lang="en-US" dirty="0"/>
              <a:t>https://</a:t>
            </a:r>
            <a:r>
              <a:rPr lang="en-US" dirty="0" err="1"/>
              <a:t>www.allaboutbirds.org</a:t>
            </a:r>
            <a:r>
              <a:rPr lang="en-US" dirty="0"/>
              <a:t>/guide/</a:t>
            </a:r>
            <a:r>
              <a:rPr lang="en-US" dirty="0" err="1"/>
              <a:t>Snow_Goose</a:t>
            </a:r>
            <a:r>
              <a:rPr lang="en-US" dirty="0"/>
              <a:t>/media-browser/59939451</a:t>
            </a:r>
          </a:p>
          <a:p>
            <a:r>
              <a:rPr lang="en-US" dirty="0"/>
              <a:t>https://</a:t>
            </a:r>
            <a:r>
              <a:rPr lang="en-US" dirty="0" err="1"/>
              <a:t>www.allaboutbirds.org</a:t>
            </a:r>
            <a:r>
              <a:rPr lang="en-US" dirty="0"/>
              <a:t>/guide/</a:t>
            </a:r>
            <a:r>
              <a:rPr lang="en-US" dirty="0" err="1"/>
              <a:t>Snow_Goose</a:t>
            </a:r>
            <a:r>
              <a:rPr lang="en-US" dirty="0"/>
              <a:t>/media-browser/78204831</a:t>
            </a:r>
          </a:p>
        </p:txBody>
      </p:sp>
      <p:sp>
        <p:nvSpPr>
          <p:cNvPr id="4" name="Slide Number Placeholder 3"/>
          <p:cNvSpPr>
            <a:spLocks noGrp="1"/>
          </p:cNvSpPr>
          <p:nvPr>
            <p:ph type="sldNum" sz="quarter" idx="10"/>
          </p:nvPr>
        </p:nvSpPr>
        <p:spPr/>
        <p:txBody>
          <a:bodyPr/>
          <a:lstStyle/>
          <a:p>
            <a:fld id="{A602F6DB-1E63-2144-9C7E-5CB31AA6E393}" type="slidenum">
              <a:rPr lang="en-US" smtClean="0"/>
              <a:t>18</a:t>
            </a:fld>
            <a:endParaRPr lang="en-US"/>
          </a:p>
        </p:txBody>
      </p:sp>
    </p:spTree>
    <p:extLst>
      <p:ext uri="{BB962C8B-B14F-4D97-AF65-F5344CB8AC3E}">
        <p14:creationId xmlns:p14="http://schemas.microsoft.com/office/powerpoint/2010/main" val="1503664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3</a:t>
            </a:fld>
            <a:endParaRPr lang="en-US"/>
          </a:p>
        </p:txBody>
      </p:sp>
    </p:spTree>
    <p:extLst>
      <p:ext uri="{BB962C8B-B14F-4D97-AF65-F5344CB8AC3E}">
        <p14:creationId xmlns:p14="http://schemas.microsoft.com/office/powerpoint/2010/main" val="233275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the confusion that might arise with the “probability of success” parameter here in the binomial distribution</a:t>
            </a:r>
          </a:p>
          <a:p>
            <a:r>
              <a:rPr lang="en-US" dirty="0"/>
              <a:t>	This is a parameter we’re trying to estimate</a:t>
            </a:r>
          </a:p>
          <a:p>
            <a:r>
              <a:rPr lang="en-US" dirty="0"/>
              <a:t>	So a posterior distribution for </a:t>
            </a:r>
            <a:r>
              <a:rPr lang="en-US" i="0" dirty="0"/>
              <a:t>the probability of success parameter (</a:t>
            </a:r>
            <a:r>
              <a:rPr lang="en-US" i="1" dirty="0"/>
              <a:t>p</a:t>
            </a:r>
            <a:r>
              <a:rPr lang="en-US" i="0" dirty="0"/>
              <a:t>)</a:t>
            </a:r>
            <a:r>
              <a:rPr lang="en-US" i="1" dirty="0"/>
              <a:t> </a:t>
            </a:r>
            <a:r>
              <a:rPr lang="en-US" i="0" dirty="0"/>
              <a:t>shows us the relative probability of different probability of success values</a:t>
            </a:r>
          </a:p>
          <a:p>
            <a:r>
              <a:rPr lang="en-US" i="0" dirty="0"/>
              <a:t>		This is all rather meta, so take some time to let it sink in</a:t>
            </a:r>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4</a:t>
            </a:fld>
            <a:endParaRPr lang="en-US"/>
          </a:p>
        </p:txBody>
      </p:sp>
    </p:spTree>
    <p:extLst>
      <p:ext uri="{BB962C8B-B14F-4D97-AF65-F5344CB8AC3E}">
        <p14:creationId xmlns:p14="http://schemas.microsoft.com/office/powerpoint/2010/main" val="966917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that are commonly expressed as proportions are often modeled as binomial events</a:t>
            </a:r>
          </a:p>
          <a:p>
            <a:endParaRPr lang="en-US" dirty="0"/>
          </a:p>
          <a:p>
            <a:r>
              <a:rPr lang="en-US" dirty="0"/>
              <a:t>Any decision or outcome that can be dichotomized could be modeled using the binomial</a:t>
            </a:r>
          </a:p>
          <a:p>
            <a:endParaRPr lang="en-US" dirty="0">
              <a:hlinkClick r:id="">
                <a:extLst>
                  <a:ext uri="{A12FA001-AC4F-418D-AE19-62706E023703}">
                    <ahyp:hlinkClr xmlns:ahyp="http://schemas.microsoft.com/office/drawing/2018/hyperlinkcolor" val="tx"/>
                  </a:ext>
                </a:extLst>
              </a:hlinkClick>
            </a:endParaRPr>
          </a:p>
          <a:p>
            <a:r>
              <a:rPr lang="en-US" dirty="0">
                <a:hlinkClick r:id="">
                  <a:extLst>
                    <a:ext uri="{A12FA001-AC4F-418D-AE19-62706E023703}">
                      <ahyp:hlinkClr xmlns:ahyp="http://schemas.microsoft.com/office/drawing/2018/hyperlinkcolor" val="tx"/>
                    </a:ext>
                  </a:extLst>
                </a:hlinkClick>
              </a:rPr>
              <a:t>http://capitalnaturalist.blogspot.com/2017/10/mangy-foxes.html</a:t>
            </a:r>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5</a:t>
            </a:fld>
            <a:endParaRPr lang="en-US"/>
          </a:p>
        </p:txBody>
      </p:sp>
    </p:spTree>
    <p:extLst>
      <p:ext uri="{BB962C8B-B14F-4D97-AF65-F5344CB8AC3E}">
        <p14:creationId xmlns:p14="http://schemas.microsoft.com/office/powerpoint/2010/main" val="258529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are the probability mass functions for three different binomial distributions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hlinkClick r:id=""/>
            </a:endParaRPr>
          </a:p>
          <a:p>
            <a:r>
              <a:rPr lang="en-US" dirty="0">
                <a:hlinkClick r:id=""/>
              </a:rPr>
              <a:t>https://en.wikipedia.org/wiki/Binomial_distribution#/media/File:Binomial_distribution_pmf.svg</a:t>
            </a:r>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6</a:t>
            </a:fld>
            <a:endParaRPr lang="en-US"/>
          </a:p>
        </p:txBody>
      </p:sp>
    </p:spTree>
    <p:extLst>
      <p:ext uri="{BB962C8B-B14F-4D97-AF65-F5344CB8AC3E}">
        <p14:creationId xmlns:p14="http://schemas.microsoft.com/office/powerpoint/2010/main" val="800195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7</a:t>
            </a:fld>
            <a:endParaRPr lang="en-US"/>
          </a:p>
        </p:txBody>
      </p:sp>
    </p:spTree>
    <p:extLst>
      <p:ext uri="{BB962C8B-B14F-4D97-AF65-F5344CB8AC3E}">
        <p14:creationId xmlns:p14="http://schemas.microsoft.com/office/powerpoint/2010/main" val="27543466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8</a:t>
            </a:fld>
            <a:endParaRPr lang="en-US"/>
          </a:p>
        </p:txBody>
      </p:sp>
    </p:spTree>
    <p:extLst>
      <p:ext uri="{BB962C8B-B14F-4D97-AF65-F5344CB8AC3E}">
        <p14:creationId xmlns:p14="http://schemas.microsoft.com/office/powerpoint/2010/main" val="40900405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9</a:t>
            </a:fld>
            <a:endParaRPr lang="en-US"/>
          </a:p>
        </p:txBody>
      </p:sp>
    </p:spTree>
    <p:extLst>
      <p:ext uri="{BB962C8B-B14F-4D97-AF65-F5344CB8AC3E}">
        <p14:creationId xmlns:p14="http://schemas.microsoft.com/office/powerpoint/2010/main" val="4027160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 link function’s job is to map the linear space of a model…onto the non-linear space of a parameter like...So f is chosen with that goal in mind.”</a:t>
            </a:r>
          </a:p>
          <a:p>
            <a:endParaRPr lang="en-US" dirty="0"/>
          </a:p>
        </p:txBody>
      </p:sp>
      <p:sp>
        <p:nvSpPr>
          <p:cNvPr id="4" name="Slide Number Placeholder 3"/>
          <p:cNvSpPr>
            <a:spLocks noGrp="1"/>
          </p:cNvSpPr>
          <p:nvPr>
            <p:ph type="sldNum" sz="quarter" idx="10"/>
          </p:nvPr>
        </p:nvSpPr>
        <p:spPr/>
        <p:txBody>
          <a:bodyPr/>
          <a:lstStyle/>
          <a:p>
            <a:fld id="{A602F6DB-1E63-2144-9C7E-5CB31AA6E393}" type="slidenum">
              <a:rPr lang="en-US" smtClean="0"/>
              <a:t>10</a:t>
            </a:fld>
            <a:endParaRPr lang="en-US"/>
          </a:p>
        </p:txBody>
      </p:sp>
    </p:spTree>
    <p:extLst>
      <p:ext uri="{BB962C8B-B14F-4D97-AF65-F5344CB8AC3E}">
        <p14:creationId xmlns:p14="http://schemas.microsoft.com/office/powerpoint/2010/main" val="27986115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BE9DB6-2A55-E249-AE44-565DA48679AD}"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2617187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BE9DB6-2A55-E249-AE44-565DA48679AD}"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040541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BE9DB6-2A55-E249-AE44-565DA48679AD}"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820130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BE9DB6-2A55-E249-AE44-565DA48679AD}"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502264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7BE9DB6-2A55-E249-AE44-565DA48679AD}"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164062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7BE9DB6-2A55-E249-AE44-565DA48679AD}" type="datetimeFigureOut">
              <a:rPr lang="en-US" smtClean="0"/>
              <a:t>4/18/20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1732023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BE9DB6-2A55-E249-AE44-565DA48679AD}" type="datetimeFigureOut">
              <a:rPr lang="en-US" smtClean="0"/>
              <a:t>4/18/20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631106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7BE9DB6-2A55-E249-AE44-565DA48679AD}" type="datetimeFigureOut">
              <a:rPr lang="en-US" smtClean="0"/>
              <a:t>4/18/20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2704320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BE9DB6-2A55-E249-AE44-565DA48679AD}" type="datetimeFigureOut">
              <a:rPr lang="en-US" smtClean="0"/>
              <a:t>4/18/20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840473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7BE9DB6-2A55-E249-AE44-565DA48679AD}" type="datetimeFigureOut">
              <a:rPr lang="en-US" smtClean="0"/>
              <a:t>4/18/20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351395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7BE9DB6-2A55-E249-AE44-565DA48679AD}" type="datetimeFigureOut">
              <a:rPr lang="en-US" smtClean="0"/>
              <a:t>4/18/20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AAD56A-AD2A-6747-A900-44AFA507361F}" type="slidenum">
              <a:rPr lang="en-US" smtClean="0"/>
              <a:t>‹#›</a:t>
            </a:fld>
            <a:endParaRPr lang="en-US"/>
          </a:p>
        </p:txBody>
      </p:sp>
    </p:spTree>
    <p:extLst>
      <p:ext uri="{BB962C8B-B14F-4D97-AF65-F5344CB8AC3E}">
        <p14:creationId xmlns:p14="http://schemas.microsoft.com/office/powerpoint/2010/main" val="950230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BE9DB6-2A55-E249-AE44-565DA48679AD}" type="datetimeFigureOut">
              <a:rPr lang="en-US" smtClean="0"/>
              <a:t>4/18/20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AAD56A-AD2A-6747-A900-44AFA507361F}" type="slidenum">
              <a:rPr lang="en-US" smtClean="0"/>
              <a:t>‹#›</a:t>
            </a:fld>
            <a:endParaRPr lang="en-US"/>
          </a:p>
        </p:txBody>
      </p:sp>
    </p:spTree>
    <p:extLst>
      <p:ext uri="{BB962C8B-B14F-4D97-AF65-F5344CB8AC3E}">
        <p14:creationId xmlns:p14="http://schemas.microsoft.com/office/powerpoint/2010/main" val="4613360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A4394-84E1-2E47-A236-40998E34FD4D}"/>
              </a:ext>
            </a:extLst>
          </p:cNvPr>
          <p:cNvSpPr>
            <a:spLocks noGrp="1"/>
          </p:cNvSpPr>
          <p:nvPr>
            <p:ph type="ctrTitle"/>
          </p:nvPr>
        </p:nvSpPr>
        <p:spPr>
          <a:xfrm>
            <a:off x="0" y="624103"/>
            <a:ext cx="9144000" cy="5805714"/>
          </a:xfrm>
        </p:spPr>
        <p:txBody>
          <a:bodyPr>
            <a:noAutofit/>
          </a:bodyPr>
          <a:lstStyle/>
          <a:p>
            <a:pPr>
              <a:lnSpc>
                <a:spcPct val="100000"/>
              </a:lnSpc>
              <a:spcBef>
                <a:spcPts val="0"/>
              </a:spcBef>
            </a:pPr>
            <a:r>
              <a:rPr lang="en-US" sz="4400" dirty="0">
                <a:latin typeface="Garamond" panose="02020404030301010803" pitchFamily="18" charset="0"/>
              </a:rPr>
              <a:t>Introduction to Statistics for </a:t>
            </a:r>
            <a:br>
              <a:rPr lang="en-US" sz="4400" dirty="0">
                <a:latin typeface="Garamond" panose="02020404030301010803" pitchFamily="18" charset="0"/>
              </a:rPr>
            </a:br>
            <a:r>
              <a:rPr lang="en-US" sz="4400" dirty="0">
                <a:latin typeface="Garamond" panose="02020404030301010803" pitchFamily="18" charset="0"/>
              </a:rPr>
              <a:t>Ecology and Evolutionary Biology</a:t>
            </a:r>
            <a:br>
              <a:rPr lang="en-US" sz="4400" dirty="0">
                <a:latin typeface="Garamond" panose="02020404030301010803" pitchFamily="18" charset="0"/>
              </a:rPr>
            </a:br>
            <a:br>
              <a:rPr lang="en-US" sz="4400" dirty="0">
                <a:latin typeface="Garamond" panose="02020404030301010803" pitchFamily="18" charset="0"/>
              </a:rPr>
            </a:br>
            <a:r>
              <a:rPr lang="en-US" sz="4400" b="1" dirty="0">
                <a:latin typeface="Garamond" panose="02020404030301010803" pitchFamily="18" charset="0"/>
              </a:rPr>
              <a:t>Binomial Regression</a:t>
            </a:r>
            <a:br>
              <a:rPr lang="en-US" sz="4400" dirty="0">
                <a:latin typeface="Garamond" panose="02020404030301010803" pitchFamily="18" charset="0"/>
              </a:rPr>
            </a:br>
            <a:br>
              <a:rPr lang="en-US" sz="4400" dirty="0">
                <a:latin typeface="Garamond" panose="02020404030301010803" pitchFamily="18" charset="0"/>
              </a:rPr>
            </a:br>
            <a:r>
              <a:rPr lang="en-US" sz="4400" dirty="0">
                <a:latin typeface="Garamond" panose="02020404030301010803" pitchFamily="18" charset="0"/>
              </a:rPr>
              <a:t>Week 13</a:t>
            </a:r>
            <a:br>
              <a:rPr lang="en-US" sz="4400" dirty="0">
                <a:latin typeface="Garamond" panose="02020404030301010803" pitchFamily="18" charset="0"/>
              </a:rPr>
            </a:br>
            <a:r>
              <a:rPr lang="en-US" sz="4400" dirty="0">
                <a:latin typeface="Garamond" panose="02020404030301010803" pitchFamily="18" charset="0"/>
              </a:rPr>
              <a:t>20 April 2020</a:t>
            </a:r>
            <a:br>
              <a:rPr lang="en-US" sz="4400" dirty="0">
                <a:latin typeface="Garamond" panose="02020404030301010803" pitchFamily="18" charset="0"/>
              </a:rPr>
            </a:br>
            <a:endParaRPr lang="en-US" sz="4400" dirty="0">
              <a:latin typeface="Garamond" panose="02020404030301010803" pitchFamily="18" charset="0"/>
            </a:endParaRPr>
          </a:p>
        </p:txBody>
      </p:sp>
    </p:spTree>
    <p:extLst>
      <p:ext uri="{BB962C8B-B14F-4D97-AF65-F5344CB8AC3E}">
        <p14:creationId xmlns:p14="http://schemas.microsoft.com/office/powerpoint/2010/main" val="1544117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sz="3600" dirty="0">
                <a:latin typeface="Garamond" panose="02020404030301010803" pitchFamily="18" charset="0"/>
              </a:rPr>
              <a:t>The Necessity of Link Functions</a:t>
            </a:r>
            <a:endParaRPr lang="en-US" sz="3600" dirty="0">
              <a:latin typeface="Monaco" pitchFamily="2" charset="0"/>
            </a:endParaRPr>
          </a:p>
        </p:txBody>
      </p:sp>
      <p:sp>
        <p:nvSpPr>
          <p:cNvPr id="9" name="Content Placeholder 2">
            <a:extLst>
              <a:ext uri="{FF2B5EF4-FFF2-40B4-BE49-F238E27FC236}">
                <a16:creationId xmlns:a16="http://schemas.microsoft.com/office/drawing/2014/main" id="{5735065C-1FE8-9048-9020-23808D82EABB}"/>
              </a:ext>
            </a:extLst>
          </p:cNvPr>
          <p:cNvSpPr txBox="1">
            <a:spLocks/>
          </p:cNvSpPr>
          <p:nvPr/>
        </p:nvSpPr>
        <p:spPr>
          <a:xfrm>
            <a:off x="0" y="6400800"/>
            <a:ext cx="9144000" cy="4572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Font typeface="Arial" panose="020B0604020202020204" pitchFamily="34" charset="0"/>
              <a:buNone/>
            </a:pPr>
            <a:r>
              <a:rPr lang="en-US" sz="1600" dirty="0" err="1">
                <a:latin typeface="Garamond" panose="02020404030301010803" pitchFamily="18" charset="0"/>
              </a:rPr>
              <a:t>McElreath</a:t>
            </a:r>
            <a:r>
              <a:rPr lang="en-US" sz="1600" dirty="0">
                <a:latin typeface="Garamond" panose="02020404030301010803" pitchFamily="18" charset="0"/>
              </a:rPr>
              <a:t> 2016, </a:t>
            </a:r>
            <a:r>
              <a:rPr lang="en-US" sz="1600" i="1" dirty="0">
                <a:latin typeface="Garamond" panose="02020404030301010803" pitchFamily="18" charset="0"/>
              </a:rPr>
              <a:t>Statistical Rethinking</a:t>
            </a:r>
            <a:endParaRPr lang="en-US" sz="1600" dirty="0">
              <a:latin typeface="Garamond" panose="02020404030301010803" pitchFamily="18" charset="0"/>
            </a:endParaRPr>
          </a:p>
        </p:txBody>
      </p:sp>
      <p:pic>
        <p:nvPicPr>
          <p:cNvPr id="4" name="Picture 3">
            <a:extLst>
              <a:ext uri="{FF2B5EF4-FFF2-40B4-BE49-F238E27FC236}">
                <a16:creationId xmlns:a16="http://schemas.microsoft.com/office/drawing/2014/main" id="{0E45C484-7F1A-394F-B40C-EC37B506FB7C}"/>
              </a:ext>
            </a:extLst>
          </p:cNvPr>
          <p:cNvPicPr>
            <a:picLocks noChangeAspect="1"/>
          </p:cNvPicPr>
          <p:nvPr/>
        </p:nvPicPr>
        <p:blipFill>
          <a:blip r:embed="rId3"/>
          <a:stretch>
            <a:fillRect/>
          </a:stretch>
        </p:blipFill>
        <p:spPr>
          <a:xfrm>
            <a:off x="140339" y="2077713"/>
            <a:ext cx="8863322" cy="3936062"/>
          </a:xfrm>
          <a:prstGeom prst="rect">
            <a:avLst/>
          </a:prstGeom>
        </p:spPr>
      </p:pic>
    </p:spTree>
    <p:extLst>
      <p:ext uri="{BB962C8B-B14F-4D97-AF65-F5344CB8AC3E}">
        <p14:creationId xmlns:p14="http://schemas.microsoft.com/office/powerpoint/2010/main" val="2841022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152B749-06CD-9F4D-ABBF-DBA935B1242A}"/>
              </a:ext>
            </a:extLst>
          </p:cNvPr>
          <p:cNvPicPr>
            <a:picLocks noChangeAspect="1"/>
          </p:cNvPicPr>
          <p:nvPr/>
        </p:nvPicPr>
        <p:blipFill>
          <a:blip r:embed="rId3"/>
          <a:stretch>
            <a:fillRect/>
          </a:stretch>
        </p:blipFill>
        <p:spPr>
          <a:xfrm>
            <a:off x="467591" y="1368539"/>
            <a:ext cx="8333509" cy="5281643"/>
          </a:xfrm>
          <a:prstGeom prst="rect">
            <a:avLst/>
          </a:prstGeom>
        </p:spPr>
      </p:pic>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sz="3600" dirty="0">
                <a:latin typeface="Garamond" panose="02020404030301010803" pitchFamily="18" charset="0"/>
              </a:rPr>
              <a:t>Logit Link for Binomial GLMs</a:t>
            </a:r>
            <a:endParaRPr lang="en-US" sz="3600" dirty="0">
              <a:latin typeface="Monaco" pitchFamily="2" charset="0"/>
            </a:endParaRPr>
          </a:p>
        </p:txBody>
      </p:sp>
      <p:sp>
        <p:nvSpPr>
          <p:cNvPr id="9" name="Content Placeholder 2">
            <a:extLst>
              <a:ext uri="{FF2B5EF4-FFF2-40B4-BE49-F238E27FC236}">
                <a16:creationId xmlns:a16="http://schemas.microsoft.com/office/drawing/2014/main" id="{5735065C-1FE8-9048-9020-23808D82EABB}"/>
              </a:ext>
            </a:extLst>
          </p:cNvPr>
          <p:cNvSpPr txBox="1">
            <a:spLocks/>
          </p:cNvSpPr>
          <p:nvPr/>
        </p:nvSpPr>
        <p:spPr>
          <a:xfrm>
            <a:off x="0" y="6400800"/>
            <a:ext cx="9144000" cy="4572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Font typeface="Arial" panose="020B0604020202020204" pitchFamily="34" charset="0"/>
              <a:buNone/>
            </a:pPr>
            <a:r>
              <a:rPr lang="en-US" sz="1600" dirty="0" err="1">
                <a:latin typeface="Garamond" panose="02020404030301010803" pitchFamily="18" charset="0"/>
              </a:rPr>
              <a:t>McElreath</a:t>
            </a:r>
            <a:r>
              <a:rPr lang="en-US" sz="1600" dirty="0">
                <a:latin typeface="Garamond" panose="02020404030301010803" pitchFamily="18" charset="0"/>
              </a:rPr>
              <a:t> 2016, </a:t>
            </a:r>
            <a:r>
              <a:rPr lang="en-US" sz="1600" i="1" dirty="0">
                <a:latin typeface="Garamond" panose="02020404030301010803" pitchFamily="18" charset="0"/>
              </a:rPr>
              <a:t>Statistical Rethinking</a:t>
            </a:r>
            <a:endParaRPr lang="en-US" sz="1600" dirty="0">
              <a:latin typeface="Garamond" panose="02020404030301010803" pitchFamily="18" charset="0"/>
            </a:endParaRPr>
          </a:p>
        </p:txBody>
      </p:sp>
    </p:spTree>
    <p:extLst>
      <p:ext uri="{BB962C8B-B14F-4D97-AF65-F5344CB8AC3E}">
        <p14:creationId xmlns:p14="http://schemas.microsoft.com/office/powerpoint/2010/main" val="3100101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761106"/>
                <a:ext cx="8369877" cy="1578831"/>
              </a:xfrm>
            </p:spPr>
            <p:txBody>
              <a:bodyPr>
                <a:noAutofit/>
              </a:bodyPr>
              <a:lstStyle/>
              <a:p>
                <a:pPr marL="0" indent="0" algn="ctr">
                  <a:buNone/>
                </a:pPr>
                <a:r>
                  <a:rPr lang="en-US" sz="4000" i="1" dirty="0" err="1">
                    <a:solidFill>
                      <a:schemeClr val="tx1"/>
                    </a:solidFill>
                    <a:latin typeface="Garamond" panose="02020404030301010803" pitchFamily="18" charset="0"/>
                  </a:rPr>
                  <a:t>y</a:t>
                </a:r>
                <a:r>
                  <a:rPr lang="en-US" sz="4000" i="1" baseline="-25000" dirty="0" err="1">
                    <a:solidFill>
                      <a:schemeClr val="tx1"/>
                    </a:solidFill>
                    <a:latin typeface="Garamond" panose="02020404030301010803" pitchFamily="18" charset="0"/>
                  </a:rPr>
                  <a:t>i</a:t>
                </a:r>
                <a:r>
                  <a:rPr lang="en-US" sz="4000" dirty="0">
                    <a:solidFill>
                      <a:schemeClr val="tx1"/>
                    </a:solidFill>
                    <a:latin typeface="Garamond" panose="02020404030301010803" pitchFamily="18" charset="0"/>
                  </a:rPr>
                  <a:t> ~ </a:t>
                </a:r>
                <a:r>
                  <a:rPr lang="en-US" sz="4000" dirty="0">
                    <a:latin typeface="Garamond" panose="02020404030301010803" pitchFamily="18" charset="0"/>
                  </a:rPr>
                  <a:t>Binomial</a:t>
                </a:r>
                <a:r>
                  <a:rPr lang="en-US" sz="4000" dirty="0">
                    <a:solidFill>
                      <a:schemeClr val="tx1"/>
                    </a:solidFill>
                    <a:latin typeface="Garamond" panose="02020404030301010803" pitchFamily="18" charset="0"/>
                  </a:rPr>
                  <a:t>(</a:t>
                </a:r>
                <a:r>
                  <a:rPr lang="en-US" sz="4000" i="1" dirty="0">
                    <a:solidFill>
                      <a:schemeClr val="tx1"/>
                    </a:solidFill>
                    <a:latin typeface="Garamond" panose="02020404030301010803" pitchFamily="18" charset="0"/>
                  </a:rPr>
                  <a:t>n</a:t>
                </a:r>
                <a:r>
                  <a:rPr lang="en-US" sz="4000" dirty="0">
                    <a:solidFill>
                      <a:schemeClr val="tx1"/>
                    </a:solidFill>
                    <a:latin typeface="Garamond" panose="02020404030301010803" pitchFamily="18" charset="0"/>
                  </a:rPr>
                  <a:t>, </a:t>
                </a:r>
                <a:r>
                  <a:rPr lang="en-US" sz="4000" i="1" dirty="0">
                    <a:latin typeface="Garamond" panose="02020404030301010803" pitchFamily="18" charset="0"/>
                  </a:rPr>
                  <a:t>p</a:t>
                </a:r>
                <a:r>
                  <a:rPr lang="en-US" sz="4000" i="1" baseline="-25000" dirty="0">
                    <a:latin typeface="Garamond" panose="02020404030301010803" pitchFamily="18" charset="0"/>
                  </a:rPr>
                  <a:t>i</a:t>
                </a:r>
                <a:r>
                  <a:rPr lang="en-US" sz="4000" dirty="0">
                    <a:solidFill>
                      <a:schemeClr val="tx1"/>
                    </a:solidFill>
                    <a:latin typeface="Garamond" panose="02020404030301010803" pitchFamily="18" charset="0"/>
                  </a:rPr>
                  <a:t>)</a:t>
                </a:r>
              </a:p>
              <a:p>
                <a:pPr marL="0" indent="0" algn="ctr">
                  <a:buNone/>
                </a:pPr>
                <a:r>
                  <a:rPr lang="en-US" sz="4000" dirty="0">
                    <a:solidFill>
                      <a:schemeClr val="tx1"/>
                    </a:solidFill>
                    <a:latin typeface="Garamond" panose="02020404030301010803" pitchFamily="18" charset="0"/>
                  </a:rPr>
                  <a:t>logit(</a:t>
                </a:r>
                <a:r>
                  <a:rPr lang="en-US" sz="4000" i="1" dirty="0">
                    <a:solidFill>
                      <a:schemeClr val="tx1"/>
                    </a:solidFill>
                    <a:latin typeface="Garamond" panose="02020404030301010803" pitchFamily="18" charset="0"/>
                  </a:rPr>
                  <a:t>p</a:t>
                </a:r>
                <a:r>
                  <a:rPr lang="en-US" sz="4000" i="1" baseline="-25000" dirty="0">
                    <a:solidFill>
                      <a:schemeClr val="tx1"/>
                    </a:solidFill>
                    <a:latin typeface="Garamond" panose="02020404030301010803" pitchFamily="18" charset="0"/>
                  </a:rPr>
                  <a:t>i</a:t>
                </a:r>
                <a:r>
                  <a:rPr lang="en-US" sz="4000" dirty="0">
                    <a:solidFill>
                      <a:schemeClr val="tx1"/>
                    </a:solidFill>
                    <a:latin typeface="Garamond" panose="02020404030301010803" pitchFamily="18" charset="0"/>
                  </a:rPr>
                  <a:t>) = </a:t>
                </a:r>
                <a14:m>
                  <m:oMath xmlns:m="http://schemas.openxmlformats.org/officeDocument/2006/math">
                    <m:r>
                      <a:rPr lang="en-US" sz="4000" i="1" smtClean="0">
                        <a:solidFill>
                          <a:schemeClr val="tx1"/>
                        </a:solidFill>
                        <a:latin typeface="Cambria Math" panose="02040503050406030204" pitchFamily="18" charset="0"/>
                        <a:ea typeface="Cambria Math" panose="02040503050406030204" pitchFamily="18" charset="0"/>
                      </a:rPr>
                      <m:t>𝛼</m:t>
                    </m:r>
                  </m:oMath>
                </a14:m>
                <a:r>
                  <a:rPr lang="en-US" sz="4000" dirty="0">
                    <a:solidFill>
                      <a:schemeClr val="tx1"/>
                    </a:solidFill>
                    <a:latin typeface="Cambria Math" panose="02040503050406030204" pitchFamily="18" charset="0"/>
                    <a:ea typeface="Cambria Math" panose="02040503050406030204" pitchFamily="18" charset="0"/>
                  </a:rPr>
                  <a:t> + </a:t>
                </a:r>
                <a14:m>
                  <m:oMath xmlns:m="http://schemas.openxmlformats.org/officeDocument/2006/math">
                    <m:r>
                      <a:rPr lang="en-US" sz="4000" i="1" smtClean="0">
                        <a:solidFill>
                          <a:schemeClr val="tx1"/>
                        </a:solidFill>
                        <a:latin typeface="Cambria Math" panose="02040503050406030204" pitchFamily="18" charset="0"/>
                        <a:ea typeface="Cambria Math" panose="02040503050406030204" pitchFamily="18" charset="0"/>
                      </a:rPr>
                      <m:t>𝛽</m:t>
                    </m:r>
                    <m:r>
                      <m:rPr>
                        <m:nor/>
                      </m:rPr>
                      <a:rPr lang="en-US" sz="4000" b="0" i="1" smtClean="0">
                        <a:solidFill>
                          <a:schemeClr val="tx1"/>
                        </a:solidFill>
                        <a:latin typeface="Cambria Math" panose="02040503050406030204" pitchFamily="18" charset="0"/>
                        <a:ea typeface="Cambria Math" panose="02040503050406030204" pitchFamily="18" charset="0"/>
                      </a:rPr>
                      <m:t>x</m:t>
                    </m:r>
                    <m:r>
                      <m:rPr>
                        <m:nor/>
                      </m:rPr>
                      <a:rPr lang="en-US" sz="4000" i="1" baseline="-25000" dirty="0">
                        <a:solidFill>
                          <a:schemeClr val="tx1"/>
                        </a:solidFill>
                        <a:latin typeface="Cambria Math" panose="02040503050406030204" pitchFamily="18" charset="0"/>
                        <a:ea typeface="Cambria Math" panose="02040503050406030204" pitchFamily="18" charset="0"/>
                      </a:rPr>
                      <m:t>i</m:t>
                    </m:r>
                  </m:oMath>
                </a14:m>
                <a:endParaRPr lang="en-US" sz="4000" baseline="-25000" dirty="0">
                  <a:solidFill>
                    <a:schemeClr val="tx1"/>
                  </a:solidFill>
                  <a:latin typeface="Cambria Math" panose="02040503050406030204" pitchFamily="18" charset="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2761106"/>
                <a:ext cx="8369877" cy="1578831"/>
              </a:xfrm>
              <a:blipFill>
                <a:blip r:embed="rId3"/>
                <a:stretch>
                  <a:fillRect t="-9524"/>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Binomial GLM </a:t>
            </a:r>
          </a:p>
        </p:txBody>
      </p:sp>
    </p:spTree>
    <p:extLst>
      <p:ext uri="{BB962C8B-B14F-4D97-AF65-F5344CB8AC3E}">
        <p14:creationId xmlns:p14="http://schemas.microsoft.com/office/powerpoint/2010/main" val="2457388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1888269"/>
                <a:ext cx="8369877" cy="1578831"/>
              </a:xfrm>
            </p:spPr>
            <p:txBody>
              <a:bodyPr>
                <a:noAutofit/>
              </a:bodyPr>
              <a:lstStyle/>
              <a:p>
                <a:pPr marL="0" indent="0" algn="ctr">
                  <a:buNone/>
                </a:pPr>
                <a:r>
                  <a:rPr lang="en-US" sz="4000" dirty="0">
                    <a:latin typeface="Garamond" panose="02020404030301010803" pitchFamily="18" charset="0"/>
                  </a:rPr>
                  <a:t>In a generalized linear model,</a:t>
                </a:r>
              </a:p>
              <a:p>
                <a:pPr marL="0" indent="0" algn="ctr">
                  <a:buNone/>
                </a:pPr>
                <a:r>
                  <a:rPr lang="en-US" sz="4000" dirty="0">
                    <a:latin typeface="Garamond" panose="02020404030301010803" pitchFamily="18" charset="0"/>
                  </a:rPr>
                  <a:t>we adopt </a:t>
                </a:r>
                <a:r>
                  <a:rPr lang="en-US" sz="4000" dirty="0">
                    <a:solidFill>
                      <a:srgbClr val="FF0000"/>
                    </a:solidFill>
                    <a:latin typeface="Garamond" panose="02020404030301010803" pitchFamily="18" charset="0"/>
                  </a:rPr>
                  <a:t>some other distribution</a:t>
                </a:r>
              </a:p>
              <a:p>
                <a:pPr marL="0" indent="0" algn="ctr">
                  <a:buNone/>
                </a:pPr>
                <a:r>
                  <a:rPr lang="en-US" sz="4000" dirty="0">
                    <a:latin typeface="Garamond" panose="02020404030301010803" pitchFamily="18" charset="0"/>
                  </a:rPr>
                  <a:t>and model </a:t>
                </a:r>
                <a:r>
                  <a:rPr lang="en-US" sz="4000" dirty="0">
                    <a:solidFill>
                      <a:srgbClr val="0070C0"/>
                    </a:solidFill>
                    <a:latin typeface="Garamond" panose="02020404030301010803" pitchFamily="18" charset="0"/>
                  </a:rPr>
                  <a:t>some other parameter</a:t>
                </a:r>
                <a:r>
                  <a:rPr lang="en-US" sz="4000" dirty="0">
                    <a:latin typeface="Garamond" panose="02020404030301010803" pitchFamily="18" charset="0"/>
                  </a:rPr>
                  <a:t>,</a:t>
                </a:r>
              </a:p>
              <a:p>
                <a:pPr marL="0" indent="0" algn="ctr">
                  <a:buNone/>
                </a:pPr>
                <a:r>
                  <a:rPr lang="en-US" sz="4000" dirty="0">
                    <a:latin typeface="Garamond" panose="02020404030301010803" pitchFamily="18" charset="0"/>
                  </a:rPr>
                  <a:t>necessitating the use of a </a:t>
                </a:r>
                <a:r>
                  <a:rPr lang="en-US" sz="4000" dirty="0">
                    <a:solidFill>
                      <a:srgbClr val="00B050"/>
                    </a:solidFill>
                    <a:latin typeface="Garamond" panose="02020404030301010803" pitchFamily="18" charset="0"/>
                  </a:rPr>
                  <a:t>link function</a:t>
                </a:r>
                <a:r>
                  <a:rPr lang="en-US" sz="4000" dirty="0">
                    <a:latin typeface="Garamond" panose="02020404030301010803" pitchFamily="18" charset="0"/>
                  </a:rPr>
                  <a:t>:</a:t>
                </a:r>
              </a:p>
              <a:p>
                <a:pPr marL="0" indent="0" algn="ctr">
                  <a:buNone/>
                </a:pPr>
                <a:endParaRPr lang="en-US" sz="2000" dirty="0">
                  <a:latin typeface="Garamond" panose="02020404030301010803" pitchFamily="18" charset="0"/>
                </a:endParaRPr>
              </a:p>
              <a:p>
                <a:pPr marL="0" indent="0" algn="ctr">
                  <a:buNone/>
                </a:pPr>
                <a:r>
                  <a:rPr lang="en-US" sz="4000" i="1" dirty="0" err="1">
                    <a:latin typeface="Garamond" panose="02020404030301010803" pitchFamily="18" charset="0"/>
                  </a:rPr>
                  <a:t>y</a:t>
                </a:r>
                <a:r>
                  <a:rPr lang="en-US" sz="4000" i="1" baseline="-25000" dirty="0" err="1">
                    <a:latin typeface="Garamond" panose="02020404030301010803" pitchFamily="18" charset="0"/>
                  </a:rPr>
                  <a:t>i</a:t>
                </a:r>
                <a:r>
                  <a:rPr lang="en-US" sz="4000" dirty="0">
                    <a:latin typeface="Garamond" panose="02020404030301010803" pitchFamily="18" charset="0"/>
                  </a:rPr>
                  <a:t> ~ </a:t>
                </a:r>
                <a:r>
                  <a:rPr lang="en-US" sz="4000" dirty="0">
                    <a:solidFill>
                      <a:srgbClr val="FF0000"/>
                    </a:solidFill>
                    <a:latin typeface="Garamond" panose="02020404030301010803" pitchFamily="18" charset="0"/>
                  </a:rPr>
                  <a:t>Binomial</a:t>
                </a:r>
                <a:r>
                  <a:rPr lang="en-US" sz="4000" dirty="0">
                    <a:latin typeface="Garamond" panose="02020404030301010803" pitchFamily="18" charset="0"/>
                  </a:rPr>
                  <a:t>(</a:t>
                </a:r>
                <a:r>
                  <a:rPr lang="en-US" sz="4000" i="1" dirty="0">
                    <a:latin typeface="Garamond" panose="02020404030301010803" pitchFamily="18" charset="0"/>
                  </a:rPr>
                  <a:t>n</a:t>
                </a:r>
                <a:r>
                  <a:rPr lang="en-US" sz="4000" dirty="0">
                    <a:latin typeface="Garamond" panose="02020404030301010803" pitchFamily="18" charset="0"/>
                  </a:rPr>
                  <a:t>, </a:t>
                </a:r>
                <a:r>
                  <a:rPr lang="en-US" sz="4000" i="1" dirty="0">
                    <a:solidFill>
                      <a:srgbClr val="0070C0"/>
                    </a:solidFill>
                    <a:latin typeface="Garamond" panose="02020404030301010803" pitchFamily="18" charset="0"/>
                  </a:rPr>
                  <a:t>p</a:t>
                </a:r>
                <a:r>
                  <a:rPr lang="en-US" sz="4000" i="1" baseline="-25000" dirty="0">
                    <a:latin typeface="Garamond" panose="02020404030301010803" pitchFamily="18" charset="0"/>
                  </a:rPr>
                  <a:t>i</a:t>
                </a:r>
                <a:r>
                  <a:rPr lang="en-US" sz="4000" dirty="0">
                    <a:latin typeface="Garamond" panose="02020404030301010803" pitchFamily="18" charset="0"/>
                  </a:rPr>
                  <a:t>)</a:t>
                </a:r>
              </a:p>
              <a:p>
                <a:pPr marL="0" indent="0" algn="ctr">
                  <a:buNone/>
                </a:pPr>
                <a:r>
                  <a:rPr lang="en-US" sz="4000" dirty="0">
                    <a:solidFill>
                      <a:srgbClr val="00B050"/>
                    </a:solidFill>
                    <a:latin typeface="Garamond" panose="02020404030301010803" pitchFamily="18" charset="0"/>
                  </a:rPr>
                  <a:t>logit(</a:t>
                </a:r>
                <a:r>
                  <a:rPr lang="en-US" sz="4000" i="1" dirty="0">
                    <a:solidFill>
                      <a:srgbClr val="0070C0"/>
                    </a:solidFill>
                    <a:latin typeface="Garamond" panose="02020404030301010803" pitchFamily="18" charset="0"/>
                  </a:rPr>
                  <a:t>p</a:t>
                </a:r>
                <a:r>
                  <a:rPr lang="en-US" sz="4000" i="1" baseline="-25000" dirty="0">
                    <a:latin typeface="Garamond" panose="02020404030301010803" pitchFamily="18" charset="0"/>
                  </a:rPr>
                  <a:t>i</a:t>
                </a:r>
                <a:r>
                  <a:rPr lang="en-US" sz="4000" dirty="0">
                    <a:solidFill>
                      <a:srgbClr val="00B050"/>
                    </a:solidFill>
                    <a:latin typeface="Garamond" panose="02020404030301010803" pitchFamily="18" charset="0"/>
                  </a:rPr>
                  <a:t>)</a:t>
                </a:r>
                <a:r>
                  <a:rPr lang="en-US" sz="4000" dirty="0">
                    <a:latin typeface="Garamond" panose="02020404030301010803"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𝛼</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i="1">
                        <a:latin typeface="Cambria Math" panose="02040503050406030204" pitchFamily="18" charset="0"/>
                        <a:ea typeface="Cambria Math" panose="02040503050406030204" pitchFamily="18" charset="0"/>
                      </a:rPr>
                      <m:t>x</m:t>
                    </m:r>
                    <m:r>
                      <m:rPr>
                        <m:nor/>
                      </m:rPr>
                      <a:rPr lang="en-US" sz="4000" i="1" baseline="-25000" dirty="0">
                        <a:latin typeface="Cambria Math" panose="02040503050406030204" pitchFamily="18" charset="0"/>
                        <a:ea typeface="Cambria Math" panose="02040503050406030204" pitchFamily="18" charset="0"/>
                      </a:rPr>
                      <m:t>i</m:t>
                    </m:r>
                  </m:oMath>
                </a14:m>
                <a:endParaRPr lang="en-US" sz="4000" baseline="-25000" dirty="0">
                  <a:latin typeface="Cambria Math" panose="02040503050406030204" pitchFamily="18" charset="0"/>
                  <a:ea typeface="Cambria Math" panose="02040503050406030204" pitchFamily="18" charset="0"/>
                </a:endParaRPr>
              </a:p>
              <a:p>
                <a:pPr marL="0" indent="0" algn="ctr">
                  <a:buNone/>
                </a:pPr>
                <a:endParaRPr lang="en-US" sz="4000" baseline="-25000" dirty="0">
                  <a:latin typeface="Cambria Math" panose="02040503050406030204" pitchFamily="18" charset="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1888269"/>
                <a:ext cx="8369877" cy="1578831"/>
              </a:xfrm>
              <a:blipFill>
                <a:blip r:embed="rId3"/>
                <a:stretch>
                  <a:fillRect t="-11200" b="-195200"/>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Binomial GLM </a:t>
            </a:r>
          </a:p>
        </p:txBody>
      </p:sp>
    </p:spTree>
    <p:extLst>
      <p:ext uri="{BB962C8B-B14F-4D97-AF65-F5344CB8AC3E}">
        <p14:creationId xmlns:p14="http://schemas.microsoft.com/office/powerpoint/2010/main" val="1991536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116869"/>
                <a:ext cx="8369877" cy="3930640"/>
              </a:xfrm>
            </p:spPr>
            <p:txBody>
              <a:bodyPr>
                <a:noAutofit/>
              </a:bodyPr>
              <a:lstStyle/>
              <a:p>
                <a:pPr marL="0" indent="0" algn="ctr">
                  <a:buNone/>
                </a:pPr>
                <a:r>
                  <a:rPr lang="en-US" sz="4000" i="1" dirty="0">
                    <a:latin typeface="Garamond" panose="02020404030301010803" pitchFamily="18" charset="0"/>
                  </a:rPr>
                  <a:t>y</a:t>
                </a:r>
                <a:r>
                  <a:rPr lang="en-US" sz="4000" i="1" baseline="-25000" dirty="0" err="1">
                    <a:latin typeface="Garamond" panose="02020404030301010803" pitchFamily="18" charset="0"/>
                  </a:rPr>
                  <a:t>i</a:t>
                </a:r>
                <a:r>
                  <a:rPr lang="en-US" sz="4000" dirty="0">
                    <a:latin typeface="Garamond" panose="02020404030301010803" pitchFamily="18" charset="0"/>
                  </a:rPr>
                  <a:t> ~ Binomial(</a:t>
                </a:r>
                <a:r>
                  <a:rPr lang="en-US" sz="4000" i="1" dirty="0">
                    <a:latin typeface="Garamond" panose="02020404030301010803" pitchFamily="18" charset="0"/>
                  </a:rPr>
                  <a:t>n</a:t>
                </a:r>
                <a:r>
                  <a:rPr lang="en-US" sz="4000" dirty="0">
                    <a:latin typeface="Garamond" panose="02020404030301010803" pitchFamily="18" charset="0"/>
                  </a:rPr>
                  <a:t>, </a:t>
                </a:r>
                <a:r>
                  <a:rPr lang="en-US" sz="4000" i="1" dirty="0">
                    <a:latin typeface="Garamond" panose="02020404030301010803" pitchFamily="18" charset="0"/>
                  </a:rPr>
                  <a:t>p</a:t>
                </a:r>
                <a:r>
                  <a:rPr lang="en-US" sz="4000" i="1" baseline="-25000" dirty="0">
                    <a:latin typeface="Garamond" panose="02020404030301010803" pitchFamily="18" charset="0"/>
                  </a:rPr>
                  <a:t>i</a:t>
                </a:r>
                <a:r>
                  <a:rPr lang="en-US" sz="4000" dirty="0">
                    <a:latin typeface="Garamond" panose="02020404030301010803" pitchFamily="18" charset="0"/>
                  </a:rPr>
                  <a:t>)</a:t>
                </a:r>
              </a:p>
              <a:p>
                <a:pPr marL="0" indent="0" algn="ctr">
                  <a:buNone/>
                </a:pPr>
                <a:r>
                  <a:rPr lang="en-US" sz="4000" dirty="0">
                    <a:latin typeface="Garamond" panose="02020404030301010803" pitchFamily="18" charset="0"/>
                  </a:rPr>
                  <a:t>logit(</a:t>
                </a:r>
                <a:r>
                  <a:rPr lang="en-US" sz="4000" i="1" dirty="0">
                    <a:latin typeface="Garamond" panose="02020404030301010803" pitchFamily="18" charset="0"/>
                  </a:rPr>
                  <a:t>p</a:t>
                </a:r>
                <a:r>
                  <a:rPr lang="en-US" sz="4000" i="1" baseline="-25000" dirty="0">
                    <a:latin typeface="Garamond" panose="02020404030301010803" pitchFamily="18" charset="0"/>
                  </a:rPr>
                  <a:t>i</a:t>
                </a:r>
                <a:r>
                  <a:rPr lang="en-US" sz="4000" dirty="0">
                    <a:latin typeface="Garamond" panose="02020404030301010803"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𝛼</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i="1">
                        <a:latin typeface="Cambria Math" panose="02040503050406030204" pitchFamily="18" charset="0"/>
                        <a:ea typeface="Cambria Math" panose="02040503050406030204" pitchFamily="18" charset="0"/>
                      </a:rPr>
                      <m:t>x</m:t>
                    </m:r>
                    <m:r>
                      <m:rPr>
                        <m:nor/>
                      </m:rPr>
                      <a:rPr lang="en-US" sz="4000" i="1" baseline="-25000" dirty="0">
                        <a:latin typeface="Cambria Math" panose="02040503050406030204" pitchFamily="18" charset="0"/>
                        <a:ea typeface="Cambria Math" panose="02040503050406030204" pitchFamily="18" charset="0"/>
                      </a:rPr>
                      <m:t>i</m:t>
                    </m:r>
                  </m:oMath>
                </a14:m>
                <a:endParaRPr lang="en-US" sz="4000" baseline="-25000" dirty="0">
                  <a:latin typeface="Cambria Math" panose="02040503050406030204" pitchFamily="18" charset="0"/>
                  <a:ea typeface="Cambria Math" panose="02040503050406030204" pitchFamily="18" charset="0"/>
                </a:endParaRPr>
              </a:p>
              <a:p>
                <a:pPr marL="0" indent="0" algn="ctr">
                  <a:buNone/>
                </a:pPr>
                <a:endParaRPr lang="en-US" sz="4000" baseline="-25000" dirty="0">
                  <a:solidFill>
                    <a:schemeClr val="tx1"/>
                  </a:solidFill>
                  <a:latin typeface="Garamond" panose="02020404030301010803" pitchFamily="18" charset="0"/>
                  <a:ea typeface="Cambria Math" panose="02040503050406030204" pitchFamily="18" charset="0"/>
                </a:endParaRPr>
              </a:p>
              <a:p>
                <a:pPr marL="0" indent="0" algn="ctr">
                  <a:buNone/>
                </a:pPr>
                <a:r>
                  <a:rPr lang="en-US" sz="4000" dirty="0">
                    <a:latin typeface="Garamond" panose="02020404030301010803" pitchFamily="18" charset="0"/>
                  </a:rPr>
                  <a:t>And, given the logit link function:</a:t>
                </a:r>
              </a:p>
              <a:p>
                <a:pPr marL="0" indent="0" algn="ctr">
                  <a:buNone/>
                </a:pPr>
                <a:endParaRPr lang="en-US" sz="2000" dirty="0">
                  <a:latin typeface="Garamond" panose="02020404030301010803" pitchFamily="18" charset="0"/>
                </a:endParaRPr>
              </a:p>
              <a:p>
                <a:pPr marL="0" indent="0" algn="ctr">
                  <a:buNone/>
                </a:pPr>
                <a14:m>
                  <m:oMath xmlns:m="http://schemas.openxmlformats.org/officeDocument/2006/math">
                    <m:r>
                      <m:rPr>
                        <m:nor/>
                      </m:rPr>
                      <a:rPr lang="en-US" sz="4000" i="1" dirty="0">
                        <a:latin typeface="Garamond" panose="02020404030301010803" pitchFamily="18" charset="0"/>
                      </a:rPr>
                      <m:t>p</m:t>
                    </m:r>
                    <m:r>
                      <m:rPr>
                        <m:nor/>
                      </m:rPr>
                      <a:rPr lang="en-US" sz="4000" i="1" baseline="-25000" dirty="0">
                        <a:latin typeface="Garamond" panose="02020404030301010803" pitchFamily="18" charset="0"/>
                      </a:rPr>
                      <m:t>i</m:t>
                    </m:r>
                    <m:r>
                      <m:rPr>
                        <m:nor/>
                      </m:rPr>
                      <a:rPr lang="en-US" sz="4000" dirty="0">
                        <a:latin typeface="Garamond" panose="02020404030301010803" pitchFamily="18" charset="0"/>
                      </a:rPr>
                      <m:t> =</m:t>
                    </m:r>
                    <m:r>
                      <m:rPr>
                        <m:nor/>
                      </m:rPr>
                      <a:rPr lang="en-US" sz="4000" b="0" i="0" dirty="0" smtClean="0">
                        <a:latin typeface="Garamond" panose="02020404030301010803" pitchFamily="18" charset="0"/>
                      </a:rPr>
                      <m:t> </m:t>
                    </m:r>
                    <m:r>
                      <m:rPr>
                        <m:nor/>
                      </m:rPr>
                      <a:rPr lang="en-US" sz="4000" dirty="0">
                        <a:latin typeface="Garamond" panose="02020404030301010803" pitchFamily="18" charset="0"/>
                      </a:rPr>
                      <m:t>logi</m:t>
                    </m:r>
                    <m:r>
                      <m:rPr>
                        <m:nor/>
                      </m:rPr>
                      <a:rPr lang="en-US" sz="4000" b="0" i="0" dirty="0" smtClean="0">
                        <a:latin typeface="Garamond" panose="02020404030301010803" pitchFamily="18" charset="0"/>
                      </a:rPr>
                      <m:t>s</m:t>
                    </m:r>
                    <m:r>
                      <m:rPr>
                        <m:nor/>
                      </m:rPr>
                      <a:rPr lang="en-US" sz="4000" dirty="0">
                        <a:latin typeface="Garamond" panose="02020404030301010803" pitchFamily="18" charset="0"/>
                      </a:rPr>
                      <m:t>t</m:t>
                    </m:r>
                    <m:r>
                      <m:rPr>
                        <m:nor/>
                      </m:rPr>
                      <a:rPr lang="en-US" sz="4000" b="0" i="0" dirty="0" smtClean="0">
                        <a:latin typeface="Garamond" panose="02020404030301010803" pitchFamily="18" charset="0"/>
                      </a:rPr>
                      <m:t>ic</m:t>
                    </m:r>
                    <m:r>
                      <m:rPr>
                        <m:nor/>
                      </m:rPr>
                      <a:rPr lang="en-US" sz="4000" dirty="0">
                        <a:latin typeface="Garamond" panose="02020404030301010803" pitchFamily="18" charset="0"/>
                      </a:rPr>
                      <m:t>(</m:t>
                    </m:r>
                    <m:r>
                      <a:rPr lang="en-US" sz="4000" i="1">
                        <a:latin typeface="Cambria Math" panose="02040503050406030204" pitchFamily="18" charset="0"/>
                        <a:ea typeface="Cambria Math" panose="02040503050406030204" pitchFamily="18" charset="0"/>
                      </a:rPr>
                      <m:t>𝛼</m:t>
                    </m:r>
                    <m:r>
                      <m:rPr>
                        <m:nor/>
                      </m:rPr>
                      <a:rPr lang="en-US" sz="4000" dirty="0">
                        <a:latin typeface="Cambria Math" panose="02040503050406030204" pitchFamily="18" charset="0"/>
                        <a:ea typeface="Cambria Math" panose="02040503050406030204" pitchFamily="18" charset="0"/>
                      </a:rPr>
                      <m:t> + </m:t>
                    </m:r>
                    <m:r>
                      <a:rPr lang="en-US" sz="4000" i="1">
                        <a:latin typeface="Cambria Math" panose="02040503050406030204" pitchFamily="18" charset="0"/>
                        <a:ea typeface="Cambria Math" panose="02040503050406030204" pitchFamily="18" charset="0"/>
                      </a:rPr>
                      <m:t>𝛽</m:t>
                    </m:r>
                    <m:r>
                      <m:rPr>
                        <m:nor/>
                      </m:rPr>
                      <a:rPr lang="en-US" sz="4000" i="1">
                        <a:latin typeface="Cambria Math" panose="02040503050406030204" pitchFamily="18" charset="0"/>
                        <a:ea typeface="Cambria Math" panose="02040503050406030204" pitchFamily="18" charset="0"/>
                      </a:rPr>
                      <m:t>x</m:t>
                    </m:r>
                    <m:r>
                      <m:rPr>
                        <m:nor/>
                      </m:rPr>
                      <a:rPr lang="en-US" sz="4000" i="1" baseline="-25000" dirty="0">
                        <a:latin typeface="Cambria Math" panose="02040503050406030204" pitchFamily="18" charset="0"/>
                        <a:ea typeface="Cambria Math" panose="02040503050406030204" pitchFamily="18" charset="0"/>
                      </a:rPr>
                      <m:t>i</m:t>
                    </m:r>
                  </m:oMath>
                </a14:m>
                <a:r>
                  <a:rPr lang="en-US" sz="4000" dirty="0">
                    <a:latin typeface="Garamond" panose="02020404030301010803" pitchFamily="18" charset="0"/>
                  </a:rPr>
                  <a:t>)</a:t>
                </a:r>
                <a:endParaRPr lang="en-US" sz="4000" baseline="-25000" dirty="0">
                  <a:latin typeface="Cambria Math" panose="02040503050406030204" pitchFamily="18" charset="0"/>
                  <a:ea typeface="Cambria Math" panose="02040503050406030204" pitchFamily="18" charset="0"/>
                </a:endParaRPr>
              </a:p>
              <a:p>
                <a:pPr marL="0" indent="0" algn="ctr">
                  <a:buNone/>
                </a:pPr>
                <a:endParaRPr lang="en-US" sz="4000" baseline="-25000" dirty="0">
                  <a:solidFill>
                    <a:schemeClr val="tx1"/>
                  </a:solidFill>
                  <a:latin typeface="Cambria Math" panose="02040503050406030204" pitchFamily="18" charset="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2116869"/>
                <a:ext cx="8369877" cy="3930640"/>
              </a:xfrm>
              <a:blipFill>
                <a:blip r:embed="rId3"/>
                <a:stretch>
                  <a:fillRect t="-4194"/>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Binomial GLM </a:t>
            </a:r>
          </a:p>
        </p:txBody>
      </p:sp>
    </p:spTree>
    <p:extLst>
      <p:ext uri="{BB962C8B-B14F-4D97-AF65-F5344CB8AC3E}">
        <p14:creationId xmlns:p14="http://schemas.microsoft.com/office/powerpoint/2010/main" val="19778634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dirty="0">
                <a:latin typeface="Garamond" panose="02020404030301010803" pitchFamily="18" charset="0"/>
              </a:rPr>
              <a:t>Two Flavors of Binomial GLM</a:t>
            </a:r>
          </a:p>
        </p:txBody>
      </p:sp>
      <p:sp>
        <p:nvSpPr>
          <p:cNvPr id="5" name="Content Placeholder 4">
            <a:extLst>
              <a:ext uri="{FF2B5EF4-FFF2-40B4-BE49-F238E27FC236}">
                <a16:creationId xmlns:a16="http://schemas.microsoft.com/office/drawing/2014/main" id="{5BAC1A29-3E5A-BB42-9BD0-143C8DC3B575}"/>
              </a:ext>
            </a:extLst>
          </p:cNvPr>
          <p:cNvSpPr>
            <a:spLocks noGrp="1"/>
          </p:cNvSpPr>
          <p:nvPr>
            <p:ph idx="1"/>
          </p:nvPr>
        </p:nvSpPr>
        <p:spPr>
          <a:xfrm>
            <a:off x="628650" y="1825625"/>
            <a:ext cx="7886700" cy="4720648"/>
          </a:xfrm>
        </p:spPr>
        <p:txBody>
          <a:bodyPr>
            <a:normAutofit lnSpcReduction="10000"/>
          </a:bodyPr>
          <a:lstStyle/>
          <a:p>
            <a:r>
              <a:rPr lang="en-US" i="1" dirty="0">
                <a:latin typeface="Garamond" panose="02020404030301010803" pitchFamily="18" charset="0"/>
              </a:rPr>
              <a:t>Logistic regression </a:t>
            </a:r>
            <a:r>
              <a:rPr lang="en-US" dirty="0">
                <a:latin typeface="Garamond" panose="02020404030301010803" pitchFamily="18" charset="0"/>
              </a:rPr>
              <a:t>commonly refers to the situation when binomial data are organized into single-trial cases</a:t>
            </a:r>
            <a:endParaRPr lang="en-US" i="1" dirty="0">
              <a:latin typeface="Garamond" panose="02020404030301010803" pitchFamily="18" charset="0"/>
            </a:endParaRPr>
          </a:p>
          <a:p>
            <a:pPr lvl="1"/>
            <a:r>
              <a:rPr lang="en-US" dirty="0">
                <a:latin typeface="Garamond" panose="02020404030301010803" pitchFamily="18" charset="0"/>
              </a:rPr>
              <a:t>So the number of trials (</a:t>
            </a:r>
            <a:r>
              <a:rPr lang="en-US" i="1" dirty="0">
                <a:latin typeface="Garamond" panose="02020404030301010803" pitchFamily="18" charset="0"/>
              </a:rPr>
              <a:t>n</a:t>
            </a:r>
            <a:r>
              <a:rPr lang="en-US" dirty="0">
                <a:latin typeface="Garamond" panose="02020404030301010803" pitchFamily="18" charset="0"/>
              </a:rPr>
              <a:t>) for every observation will simply be 1</a:t>
            </a:r>
          </a:p>
          <a:p>
            <a:pPr lvl="1"/>
            <a:r>
              <a:rPr lang="en-US" dirty="0">
                <a:latin typeface="Garamond" panose="02020404030301010803" pitchFamily="18" charset="0"/>
              </a:rPr>
              <a:t>And the number of successes (</a:t>
            </a:r>
            <a:r>
              <a:rPr lang="en-US" i="1" dirty="0">
                <a:latin typeface="Garamond" panose="02020404030301010803" pitchFamily="18" charset="0"/>
              </a:rPr>
              <a:t>y</a:t>
            </a:r>
            <a:r>
              <a:rPr lang="en-US" dirty="0">
                <a:latin typeface="Garamond" panose="02020404030301010803" pitchFamily="18" charset="0"/>
              </a:rPr>
              <a:t>) can only be 0 or 1</a:t>
            </a:r>
          </a:p>
          <a:p>
            <a:pPr marL="457200" lvl="1" indent="0">
              <a:buNone/>
            </a:pPr>
            <a:endParaRPr lang="en-US" dirty="0">
              <a:latin typeface="Garamond" panose="02020404030301010803" pitchFamily="18" charset="0"/>
            </a:endParaRPr>
          </a:p>
          <a:p>
            <a:r>
              <a:rPr lang="en-US" i="1" dirty="0">
                <a:latin typeface="Garamond" panose="02020404030301010803" pitchFamily="18" charset="0"/>
              </a:rPr>
              <a:t>Aggregated binomial regression </a:t>
            </a:r>
            <a:r>
              <a:rPr lang="en-US" dirty="0">
                <a:latin typeface="Garamond" panose="02020404030301010803" pitchFamily="18" charset="0"/>
              </a:rPr>
              <a:t>refers to the situation when binomial data are aggregated for all observations having the same covariate values</a:t>
            </a:r>
          </a:p>
          <a:p>
            <a:pPr lvl="1"/>
            <a:r>
              <a:rPr lang="en-US" dirty="0">
                <a:latin typeface="Garamond" panose="02020404030301010803" pitchFamily="18" charset="0"/>
              </a:rPr>
              <a:t>So the number of trials (</a:t>
            </a:r>
            <a:r>
              <a:rPr lang="en-US" i="1" dirty="0">
                <a:latin typeface="Garamond" panose="02020404030301010803" pitchFamily="18" charset="0"/>
              </a:rPr>
              <a:t>n</a:t>
            </a:r>
            <a:r>
              <a:rPr lang="en-US" dirty="0">
                <a:latin typeface="Garamond" panose="02020404030301010803" pitchFamily="18" charset="0"/>
              </a:rPr>
              <a:t>) for every “observation” may differ</a:t>
            </a:r>
          </a:p>
          <a:p>
            <a:pPr lvl="1"/>
            <a:r>
              <a:rPr lang="en-US" dirty="0">
                <a:latin typeface="Garamond" panose="02020404030301010803" pitchFamily="18" charset="0"/>
              </a:rPr>
              <a:t>And the number of successes (</a:t>
            </a:r>
            <a:r>
              <a:rPr lang="en-US" i="1" dirty="0">
                <a:latin typeface="Garamond" panose="02020404030301010803" pitchFamily="18" charset="0"/>
              </a:rPr>
              <a:t>y</a:t>
            </a:r>
            <a:r>
              <a:rPr lang="en-US" dirty="0">
                <a:latin typeface="Garamond" panose="02020404030301010803" pitchFamily="18" charset="0"/>
              </a:rPr>
              <a:t>) can range from 0 to </a:t>
            </a:r>
            <a:r>
              <a:rPr lang="en-US" i="1" dirty="0">
                <a:latin typeface="Garamond" panose="02020404030301010803" pitchFamily="18" charset="0"/>
              </a:rPr>
              <a:t>n</a:t>
            </a:r>
          </a:p>
        </p:txBody>
      </p:sp>
    </p:spTree>
    <p:extLst>
      <p:ext uri="{BB962C8B-B14F-4D97-AF65-F5344CB8AC3E}">
        <p14:creationId xmlns:p14="http://schemas.microsoft.com/office/powerpoint/2010/main" val="3121578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sz="3600" dirty="0">
                <a:latin typeface="Garamond" panose="02020404030301010803" pitchFamily="18" charset="0"/>
              </a:rPr>
              <a:t>Prosocial Chimpanzees</a:t>
            </a:r>
            <a:endParaRPr lang="en-US" sz="3600" dirty="0">
              <a:latin typeface="Monaco" pitchFamily="2" charset="0"/>
            </a:endParaRPr>
          </a:p>
        </p:txBody>
      </p:sp>
      <p:sp>
        <p:nvSpPr>
          <p:cNvPr id="9" name="Content Placeholder 2">
            <a:extLst>
              <a:ext uri="{FF2B5EF4-FFF2-40B4-BE49-F238E27FC236}">
                <a16:creationId xmlns:a16="http://schemas.microsoft.com/office/drawing/2014/main" id="{5735065C-1FE8-9048-9020-23808D82EABB}"/>
              </a:ext>
            </a:extLst>
          </p:cNvPr>
          <p:cNvSpPr txBox="1">
            <a:spLocks/>
          </p:cNvSpPr>
          <p:nvPr/>
        </p:nvSpPr>
        <p:spPr>
          <a:xfrm>
            <a:off x="0" y="6400800"/>
            <a:ext cx="9144000" cy="4572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Font typeface="Arial" panose="020B0604020202020204" pitchFamily="34" charset="0"/>
              <a:buNone/>
            </a:pPr>
            <a:r>
              <a:rPr lang="en-US" sz="1600" dirty="0" err="1">
                <a:latin typeface="Garamond" panose="02020404030301010803" pitchFamily="18" charset="0"/>
              </a:rPr>
              <a:t>McElreath</a:t>
            </a:r>
            <a:r>
              <a:rPr lang="en-US" sz="1600" dirty="0">
                <a:latin typeface="Garamond" panose="02020404030301010803" pitchFamily="18" charset="0"/>
              </a:rPr>
              <a:t> 2016, </a:t>
            </a:r>
            <a:r>
              <a:rPr lang="en-US" sz="1600" i="1" dirty="0">
                <a:latin typeface="Garamond" panose="02020404030301010803" pitchFamily="18" charset="0"/>
              </a:rPr>
              <a:t>Statistical Rethinking</a:t>
            </a:r>
            <a:endParaRPr lang="en-US" sz="1600" dirty="0">
              <a:latin typeface="Garamond" panose="02020404030301010803" pitchFamily="18" charset="0"/>
            </a:endParaRPr>
          </a:p>
        </p:txBody>
      </p:sp>
      <p:pic>
        <p:nvPicPr>
          <p:cNvPr id="5" name="Picture 4">
            <a:extLst>
              <a:ext uri="{FF2B5EF4-FFF2-40B4-BE49-F238E27FC236}">
                <a16:creationId xmlns:a16="http://schemas.microsoft.com/office/drawing/2014/main" id="{674EAA13-C830-3641-A551-792A5FF31F80}"/>
              </a:ext>
            </a:extLst>
          </p:cNvPr>
          <p:cNvPicPr>
            <a:picLocks noChangeAspect="1"/>
          </p:cNvPicPr>
          <p:nvPr/>
        </p:nvPicPr>
        <p:blipFill>
          <a:blip r:embed="rId3"/>
          <a:stretch>
            <a:fillRect/>
          </a:stretch>
        </p:blipFill>
        <p:spPr>
          <a:xfrm>
            <a:off x="0" y="1815381"/>
            <a:ext cx="9144000" cy="4130168"/>
          </a:xfrm>
          <a:prstGeom prst="rect">
            <a:avLst/>
          </a:prstGeom>
        </p:spPr>
      </p:pic>
    </p:spTree>
    <p:extLst>
      <p:ext uri="{BB962C8B-B14F-4D97-AF65-F5344CB8AC3E}">
        <p14:creationId xmlns:p14="http://schemas.microsoft.com/office/powerpoint/2010/main" val="28669071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628650" y="2958240"/>
                <a:ext cx="7886700" cy="3588033"/>
              </a:xfrm>
            </p:spPr>
            <p:txBody>
              <a:bodyPr>
                <a:normAutofit/>
              </a:bodyPr>
              <a:lstStyle/>
              <a:p>
                <a:pPr marL="0" indent="0" algn="ctr">
                  <a:buNone/>
                </a:pPr>
                <a:r>
                  <a:rPr lang="en-US" sz="4000" dirty="0" err="1">
                    <a:latin typeface="Garamond" panose="02020404030301010803" pitchFamily="18" charset="0"/>
                  </a:rPr>
                  <a:t>pulled_left</a:t>
                </a:r>
                <a:r>
                  <a:rPr lang="en-US" sz="4000" i="1" baseline="-25000" dirty="0" err="1">
                    <a:latin typeface="Garamond" panose="02020404030301010803" pitchFamily="18" charset="0"/>
                  </a:rPr>
                  <a:t>i</a:t>
                </a:r>
                <a:r>
                  <a:rPr lang="en-US" sz="4000" dirty="0">
                    <a:latin typeface="Garamond" panose="02020404030301010803" pitchFamily="18" charset="0"/>
                  </a:rPr>
                  <a:t> ~ Binomial(1, </a:t>
                </a:r>
                <a14:m>
                  <m:oMath xmlns:m="http://schemas.openxmlformats.org/officeDocument/2006/math">
                    <m:r>
                      <m:rPr>
                        <m:nor/>
                      </m:rPr>
                      <a:rPr lang="en-US" sz="4000" i="1" dirty="0">
                        <a:latin typeface="Garamond" panose="02020404030301010803" pitchFamily="18" charset="0"/>
                      </a:rPr>
                      <m:t>p</m:t>
                    </m:r>
                    <m:r>
                      <m:rPr>
                        <m:nor/>
                      </m:rPr>
                      <a:rPr lang="en-US" sz="4000" i="1" baseline="-25000" dirty="0">
                        <a:latin typeface="Garamond" panose="02020404030301010803" pitchFamily="18" charset="0"/>
                      </a:rPr>
                      <m:t>i</m:t>
                    </m:r>
                  </m:oMath>
                </a14:m>
                <a:r>
                  <a:rPr lang="en-US" sz="4000" dirty="0">
                    <a:latin typeface="Garamond" panose="02020404030301010803" pitchFamily="18" charset="0"/>
                  </a:rPr>
                  <a:t>)</a:t>
                </a:r>
              </a:p>
              <a:p>
                <a:pPr marL="0" indent="0" algn="ctr">
                  <a:buNone/>
                </a:pPr>
                <a:r>
                  <a:rPr lang="en-US" sz="4000" dirty="0">
                    <a:latin typeface="Garamond" panose="02020404030301010803" pitchFamily="18" charset="0"/>
                  </a:rPr>
                  <a:t>logit(</a:t>
                </a:r>
                <a:r>
                  <a:rPr lang="en-US" sz="4000" i="1" dirty="0">
                    <a:latin typeface="Garamond" panose="02020404030301010803" pitchFamily="18" charset="0"/>
                  </a:rPr>
                  <a:t>p</a:t>
                </a:r>
                <a:r>
                  <a:rPr lang="en-US" sz="4000" baseline="-25000" dirty="0">
                    <a:latin typeface="Garamond" panose="02020404030301010803" pitchFamily="18" charset="0"/>
                  </a:rPr>
                  <a:t>i</a:t>
                </a:r>
                <a:r>
                  <a:rPr lang="en-US" sz="4000" dirty="0">
                    <a:latin typeface="Garamond" panose="02020404030301010803" pitchFamily="18" charset="0"/>
                  </a:rPr>
                  <a:t>)</a:t>
                </a:r>
                <a:r>
                  <a:rPr lang="en-US" sz="4000" i="1" baseline="-25000" dirty="0">
                    <a:latin typeface="Garamond" panose="02020404030301010803" pitchFamily="18" charset="0"/>
                  </a:rPr>
                  <a:t>  </a:t>
                </a:r>
                <a:r>
                  <a:rPr lang="en-US" sz="4000" dirty="0">
                    <a:latin typeface="Garamond" panose="02020404030301010803" pitchFamily="18" charset="0"/>
                  </a:rPr>
                  <a:t>= </a:t>
                </a:r>
                <a14:m>
                  <m:oMath xmlns:m="http://schemas.openxmlformats.org/officeDocument/2006/math">
                    <m:r>
                      <a:rPr lang="en-US" sz="4000" i="1">
                        <a:latin typeface="Cambria Math" panose="02040503050406030204" pitchFamily="18" charset="0"/>
                        <a:ea typeface="Cambria Math" panose="02040503050406030204" pitchFamily="18" charset="0"/>
                      </a:rPr>
                      <m:t>𝛼</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b="0" i="1" baseline="-25000" smtClean="0">
                        <a:latin typeface="Cambria Math" panose="02040503050406030204" pitchFamily="18" charset="0"/>
                        <a:ea typeface="Cambria Math" panose="02040503050406030204" pitchFamily="18" charset="0"/>
                      </a:rPr>
                      <m:t>P</m:t>
                    </m:r>
                    <m:r>
                      <m:rPr>
                        <m:nor/>
                      </m:rPr>
                      <a:rPr lang="en-US" sz="4000" b="0" i="1" smtClean="0">
                        <a:latin typeface="Cambria Math" panose="02040503050406030204" pitchFamily="18" charset="0"/>
                        <a:ea typeface="Cambria Math" panose="02040503050406030204" pitchFamily="18" charset="0"/>
                      </a:rPr>
                      <m:t>P</m:t>
                    </m:r>
                    <m:r>
                      <m:rPr>
                        <m:nor/>
                      </m:rPr>
                      <a:rPr lang="en-US" sz="4000" i="1" baseline="-25000" dirty="0">
                        <a:latin typeface="Cambria Math" panose="02040503050406030204" pitchFamily="18" charset="0"/>
                        <a:ea typeface="Cambria Math" panose="02040503050406030204" pitchFamily="18" charset="0"/>
                      </a:rPr>
                      <m:t>i</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b="0" i="1" baseline="-25000" smtClean="0">
                        <a:latin typeface="Cambria Math" panose="02040503050406030204" pitchFamily="18" charset="0"/>
                        <a:ea typeface="Cambria Math" panose="02040503050406030204" pitchFamily="18" charset="0"/>
                      </a:rPr>
                      <m:t>PC</m:t>
                    </m:r>
                    <m:r>
                      <m:rPr>
                        <m:nor/>
                      </m:rPr>
                      <a:rPr lang="en-US" sz="4000" b="0" i="1" smtClean="0">
                        <a:latin typeface="Cambria Math" panose="02040503050406030204" pitchFamily="18" charset="0"/>
                        <a:ea typeface="Cambria Math" panose="02040503050406030204" pitchFamily="18" charset="0"/>
                      </a:rPr>
                      <m:t>P</m:t>
                    </m:r>
                    <m:r>
                      <m:rPr>
                        <m:nor/>
                      </m:rPr>
                      <a:rPr lang="en-US" sz="4000" i="1" baseline="-25000" dirty="0">
                        <a:latin typeface="Cambria Math" panose="02040503050406030204" pitchFamily="18" charset="0"/>
                        <a:ea typeface="Cambria Math" panose="02040503050406030204" pitchFamily="18" charset="0"/>
                      </a:rPr>
                      <m:t>i</m:t>
                    </m:r>
                    <m:r>
                      <m:rPr>
                        <m:nor/>
                      </m:rPr>
                      <a:rPr lang="en-US" sz="4000" b="0" i="1" smtClean="0">
                        <a:latin typeface="Cambria Math" panose="02040503050406030204" pitchFamily="18" charset="0"/>
                        <a:ea typeface="Cambria Math" panose="02040503050406030204" pitchFamily="18" charset="0"/>
                      </a:rPr>
                      <m:t>C</m:t>
                    </m:r>
                    <m:r>
                      <m:rPr>
                        <m:nor/>
                      </m:rPr>
                      <a:rPr lang="en-US" sz="4000" i="1" baseline="-25000" dirty="0">
                        <a:latin typeface="Cambria Math" panose="02040503050406030204" pitchFamily="18" charset="0"/>
                        <a:ea typeface="Cambria Math" panose="02040503050406030204" pitchFamily="18" charset="0"/>
                      </a:rPr>
                      <m:t>i</m:t>
                    </m:r>
                  </m:oMath>
                </a14:m>
                <a:r>
                  <a:rPr lang="en-US" sz="4000" dirty="0">
                    <a:latin typeface="Cambria Math" panose="02040503050406030204" pitchFamily="18" charset="0"/>
                    <a:ea typeface="Cambria Math" panose="02040503050406030204" pitchFamily="18" charset="0"/>
                  </a:rPr>
                  <a:t> </a:t>
                </a:r>
                <a:endParaRPr lang="en-US" sz="4000" dirty="0">
                  <a:latin typeface="Garamond" panose="02020404030301010803" pitchFamily="18" charset="0"/>
                </a:endParaRPr>
              </a:p>
              <a:p>
                <a:pPr marL="0" indent="0" algn="ctr">
                  <a:buNone/>
                </a:pPr>
                <a14:m>
                  <m:oMath xmlns:m="http://schemas.openxmlformats.org/officeDocument/2006/math">
                    <m:r>
                      <a:rPr lang="en-US" sz="4000" i="1">
                        <a:latin typeface="Cambria Math" panose="02040503050406030204" pitchFamily="18" charset="0"/>
                        <a:ea typeface="Cambria Math" panose="02040503050406030204" pitchFamily="18" charset="0"/>
                      </a:rPr>
                      <m:t>𝛼</m:t>
                    </m:r>
                  </m:oMath>
                </a14:m>
                <a:r>
                  <a:rPr lang="en-US" sz="4000" dirty="0">
                    <a:latin typeface="Garamond" panose="02020404030301010803" pitchFamily="18" charset="0"/>
                  </a:rPr>
                  <a:t> ~ Normal(0, 10)</a:t>
                </a:r>
              </a:p>
              <a:p>
                <a:pPr marL="0" indent="0" algn="ctr">
                  <a:buNone/>
                </a:pP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b="0" i="1" baseline="-25000" smtClean="0">
                        <a:latin typeface="Cambria Math" panose="02040503050406030204" pitchFamily="18" charset="0"/>
                        <a:ea typeface="Cambria Math" panose="02040503050406030204" pitchFamily="18" charset="0"/>
                      </a:rPr>
                      <m:t>P</m:t>
                    </m:r>
                  </m:oMath>
                </a14:m>
                <a:r>
                  <a:rPr lang="en-US" sz="4000" dirty="0">
                    <a:latin typeface="Garamond" panose="02020404030301010803" pitchFamily="18" charset="0"/>
                  </a:rPr>
                  <a:t> ~ Normal(0, 10)</a:t>
                </a:r>
              </a:p>
              <a:p>
                <a:pPr marL="0" indent="0" algn="ctr">
                  <a:buNone/>
                </a:pPr>
                <a:r>
                  <a:rPr lang="en-US" sz="4000" dirty="0">
                    <a:latin typeface="Garamond" panose="02020404030301010803" pitchFamily="18" charset="0"/>
                  </a:rPr>
                  <a:t> </a:t>
                </a:r>
                <a14:m>
                  <m:oMath xmlns:m="http://schemas.openxmlformats.org/officeDocument/2006/math">
                    <m:r>
                      <a:rPr lang="en-US" sz="4000" i="1">
                        <a:latin typeface="Cambria Math" panose="02040503050406030204" pitchFamily="18" charset="0"/>
                        <a:ea typeface="Cambria Math" panose="02040503050406030204" pitchFamily="18" charset="0"/>
                      </a:rPr>
                      <m:t>𝛽</m:t>
                    </m:r>
                    <m:r>
                      <m:rPr>
                        <m:nor/>
                      </m:rPr>
                      <a:rPr lang="en-US" sz="4000" b="0" i="1" baseline="-25000" smtClean="0">
                        <a:latin typeface="Cambria Math" panose="02040503050406030204" pitchFamily="18" charset="0"/>
                        <a:ea typeface="Cambria Math" panose="02040503050406030204" pitchFamily="18" charset="0"/>
                      </a:rPr>
                      <m:t>PC</m:t>
                    </m:r>
                  </m:oMath>
                </a14:m>
                <a:r>
                  <a:rPr lang="en-US" sz="4000" dirty="0">
                    <a:latin typeface="Garamond" panose="02020404030301010803" pitchFamily="18" charset="0"/>
                  </a:rPr>
                  <a:t> ~ Normal(0, 10)</a:t>
                </a:r>
              </a:p>
              <a:p>
                <a:pPr marL="0" indent="0" algn="ctr">
                  <a:buNone/>
                </a:pPr>
                <a:endParaRPr lang="en-US" sz="4000" dirty="0">
                  <a:latin typeface="Garamond" panose="02020404030301010803" pitchFamily="18" charset="0"/>
                </a:endParaRPr>
              </a:p>
            </p:txBody>
          </p:sp>
        </mc:Choice>
        <mc:Fallback xmlns="">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628650" y="2958240"/>
                <a:ext cx="7886700" cy="3588033"/>
              </a:xfrm>
              <a:blipFill>
                <a:blip r:embed="rId3"/>
                <a:stretch>
                  <a:fillRect t="-4594" b="-353"/>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F4EF0511-81B3-6343-A72A-32F16288DC76}"/>
              </a:ext>
            </a:extLst>
          </p:cNvPr>
          <p:cNvSpPr>
            <a:spLocks noGrp="1"/>
          </p:cNvSpPr>
          <p:nvPr>
            <p:ph type="title"/>
          </p:nvPr>
        </p:nvSpPr>
        <p:spPr>
          <a:xfrm>
            <a:off x="0" y="759982"/>
            <a:ext cx="9144000" cy="1325563"/>
          </a:xfrm>
        </p:spPr>
        <p:txBody>
          <a:bodyPr>
            <a:normAutofit fontScale="90000"/>
          </a:bodyPr>
          <a:lstStyle/>
          <a:p>
            <a:pPr algn="ctr"/>
            <a:r>
              <a:rPr lang="en-US" dirty="0">
                <a:latin typeface="Garamond" panose="02020404030301010803" pitchFamily="18" charset="0"/>
              </a:rPr>
              <a:t>Binomial GLM for </a:t>
            </a:r>
            <a:br>
              <a:rPr lang="en-US" dirty="0">
                <a:latin typeface="Garamond" panose="02020404030301010803" pitchFamily="18" charset="0"/>
              </a:rPr>
            </a:br>
            <a:r>
              <a:rPr lang="en-US" dirty="0">
                <a:latin typeface="Garamond" panose="02020404030301010803" pitchFamily="18" charset="0"/>
              </a:rPr>
              <a:t>Chimpanzee </a:t>
            </a:r>
            <a:r>
              <a:rPr lang="en-US" dirty="0" err="1">
                <a:latin typeface="Garamond" panose="02020404030301010803" pitchFamily="18" charset="0"/>
              </a:rPr>
              <a:t>Prosociality</a:t>
            </a:r>
            <a:br>
              <a:rPr lang="en-US" dirty="0">
                <a:latin typeface="Garamond" panose="02020404030301010803" pitchFamily="18" charset="0"/>
              </a:rPr>
            </a:br>
            <a:r>
              <a:rPr lang="en-US" sz="3600" b="1" dirty="0">
                <a:latin typeface="Garamond" panose="02020404030301010803" pitchFamily="18" charset="0"/>
              </a:rPr>
              <a:t>Predictors: </a:t>
            </a:r>
            <a:br>
              <a:rPr lang="en-US" sz="3600" dirty="0">
                <a:latin typeface="Garamond" panose="02020404030301010803" pitchFamily="18" charset="0"/>
              </a:rPr>
            </a:br>
            <a:r>
              <a:rPr lang="en-US" sz="3600" dirty="0">
                <a:latin typeface="Garamond" panose="02020404030301010803" pitchFamily="18" charset="0"/>
              </a:rPr>
              <a:t>Prosocial on Left and </a:t>
            </a:r>
            <a:br>
              <a:rPr lang="en-US" sz="3600" dirty="0">
                <a:latin typeface="Garamond" panose="02020404030301010803" pitchFamily="18" charset="0"/>
              </a:rPr>
            </a:br>
            <a:r>
              <a:rPr lang="en-US" sz="3600" dirty="0">
                <a:latin typeface="Garamond" panose="02020404030301010803" pitchFamily="18" charset="0"/>
              </a:rPr>
              <a:t>Interaction between Prosocial on Left and Condition</a:t>
            </a:r>
          </a:p>
        </p:txBody>
      </p:sp>
    </p:spTree>
    <p:extLst>
      <p:ext uri="{BB962C8B-B14F-4D97-AF65-F5344CB8AC3E}">
        <p14:creationId xmlns:p14="http://schemas.microsoft.com/office/powerpoint/2010/main" val="404255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p:txBody>
          <a:bodyPr/>
          <a:lstStyle/>
          <a:p>
            <a:pPr algn="ctr"/>
            <a:r>
              <a:rPr lang="en-US" sz="3600" dirty="0">
                <a:latin typeface="Garamond" panose="02020404030301010803" pitchFamily="18" charset="0"/>
              </a:rPr>
              <a:t>Many Shades of Snow Geese</a:t>
            </a:r>
            <a:endParaRPr lang="en-US" sz="3600" dirty="0">
              <a:latin typeface="Monaco" pitchFamily="2" charset="0"/>
            </a:endParaRPr>
          </a:p>
        </p:txBody>
      </p:sp>
      <p:pic>
        <p:nvPicPr>
          <p:cNvPr id="3" name="Picture 2">
            <a:extLst>
              <a:ext uri="{FF2B5EF4-FFF2-40B4-BE49-F238E27FC236}">
                <a16:creationId xmlns:a16="http://schemas.microsoft.com/office/drawing/2014/main" id="{32E42DED-9F4C-4E4E-B997-EC1FF8792D45}"/>
              </a:ext>
            </a:extLst>
          </p:cNvPr>
          <p:cNvPicPr>
            <a:picLocks noChangeAspect="1"/>
          </p:cNvPicPr>
          <p:nvPr/>
        </p:nvPicPr>
        <p:blipFill>
          <a:blip r:embed="rId3"/>
          <a:stretch>
            <a:fillRect/>
          </a:stretch>
        </p:blipFill>
        <p:spPr>
          <a:xfrm>
            <a:off x="249382" y="2078182"/>
            <a:ext cx="4073236" cy="3054927"/>
          </a:xfrm>
          <a:prstGeom prst="rect">
            <a:avLst/>
          </a:prstGeom>
          <a:ln w="38100">
            <a:solidFill>
              <a:schemeClr val="tx1"/>
            </a:solidFill>
          </a:ln>
        </p:spPr>
      </p:pic>
      <p:pic>
        <p:nvPicPr>
          <p:cNvPr id="6" name="Picture 5">
            <a:extLst>
              <a:ext uri="{FF2B5EF4-FFF2-40B4-BE49-F238E27FC236}">
                <a16:creationId xmlns:a16="http://schemas.microsoft.com/office/drawing/2014/main" id="{C7A11775-AD79-F248-A67A-05DF298C8D5A}"/>
              </a:ext>
            </a:extLst>
          </p:cNvPr>
          <p:cNvPicPr>
            <a:picLocks noChangeAspect="1"/>
          </p:cNvPicPr>
          <p:nvPr/>
        </p:nvPicPr>
        <p:blipFill>
          <a:blip r:embed="rId4"/>
          <a:stretch>
            <a:fillRect/>
          </a:stretch>
        </p:blipFill>
        <p:spPr>
          <a:xfrm>
            <a:off x="4869872" y="2078182"/>
            <a:ext cx="4073236" cy="3054927"/>
          </a:xfrm>
          <a:prstGeom prst="rect">
            <a:avLst/>
          </a:prstGeom>
          <a:ln w="38100">
            <a:solidFill>
              <a:schemeClr val="tx1"/>
            </a:solidFill>
          </a:ln>
        </p:spPr>
      </p:pic>
      <p:sp>
        <p:nvSpPr>
          <p:cNvPr id="8" name="Content Placeholder 2">
            <a:extLst>
              <a:ext uri="{FF2B5EF4-FFF2-40B4-BE49-F238E27FC236}">
                <a16:creationId xmlns:a16="http://schemas.microsoft.com/office/drawing/2014/main" id="{2DC3BC6D-D7F2-F94F-B969-4F9A3428435E}"/>
              </a:ext>
            </a:extLst>
          </p:cNvPr>
          <p:cNvSpPr>
            <a:spLocks noGrp="1"/>
          </p:cNvSpPr>
          <p:nvPr>
            <p:ph idx="1"/>
          </p:nvPr>
        </p:nvSpPr>
        <p:spPr>
          <a:xfrm>
            <a:off x="249382" y="5520602"/>
            <a:ext cx="4073236" cy="713943"/>
          </a:xfrm>
        </p:spPr>
        <p:txBody>
          <a:bodyPr>
            <a:noAutofit/>
          </a:bodyPr>
          <a:lstStyle/>
          <a:p>
            <a:pPr marL="0" indent="0" algn="ctr">
              <a:buNone/>
            </a:pPr>
            <a:r>
              <a:rPr lang="en-US" sz="3600" dirty="0">
                <a:latin typeface="Garamond" panose="02020404030301010803" pitchFamily="18" charset="0"/>
              </a:rPr>
              <a:t>White Morph</a:t>
            </a:r>
            <a:endParaRPr lang="en-US" sz="3600" baseline="-25000" dirty="0">
              <a:solidFill>
                <a:schemeClr val="tx1"/>
              </a:solidFill>
              <a:latin typeface="Cambria Math" panose="02040503050406030204" pitchFamily="18" charset="0"/>
              <a:ea typeface="Cambria Math" panose="02040503050406030204" pitchFamily="18" charset="0"/>
            </a:endParaRPr>
          </a:p>
        </p:txBody>
      </p:sp>
      <p:sp>
        <p:nvSpPr>
          <p:cNvPr id="10" name="Content Placeholder 2">
            <a:extLst>
              <a:ext uri="{FF2B5EF4-FFF2-40B4-BE49-F238E27FC236}">
                <a16:creationId xmlns:a16="http://schemas.microsoft.com/office/drawing/2014/main" id="{10F09F68-2F8B-D44E-AECE-AC7A329B7984}"/>
              </a:ext>
            </a:extLst>
          </p:cNvPr>
          <p:cNvSpPr txBox="1">
            <a:spLocks/>
          </p:cNvSpPr>
          <p:nvPr/>
        </p:nvSpPr>
        <p:spPr>
          <a:xfrm>
            <a:off x="4869872" y="5534022"/>
            <a:ext cx="4073236" cy="71394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dirty="0">
                <a:latin typeface="Garamond" panose="02020404030301010803" pitchFamily="18" charset="0"/>
              </a:rPr>
              <a:t>Blue Morph</a:t>
            </a:r>
            <a:endParaRPr lang="en-US" sz="3600" baseline="-250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750734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1888269"/>
                <a:ext cx="8369877" cy="1578831"/>
              </a:xfrm>
            </p:spPr>
            <p:txBody>
              <a:bodyPr>
                <a:noAutofit/>
              </a:bodyPr>
              <a:lstStyle/>
              <a:p>
                <a:pPr marL="0" indent="0" algn="ctr">
                  <a:buNone/>
                </a:pPr>
                <a:r>
                  <a:rPr lang="en-US" sz="4000" dirty="0">
                    <a:latin typeface="Garamond" panose="02020404030301010803" pitchFamily="18" charset="0"/>
                  </a:rPr>
                  <a:t>In a generalized linear model,</a:t>
                </a:r>
              </a:p>
              <a:p>
                <a:pPr marL="0" indent="0" algn="ctr">
                  <a:buNone/>
                </a:pPr>
                <a:r>
                  <a:rPr lang="en-US" sz="4000" dirty="0">
                    <a:latin typeface="Garamond" panose="02020404030301010803" pitchFamily="18" charset="0"/>
                  </a:rPr>
                  <a:t>we adopt </a:t>
                </a:r>
                <a:r>
                  <a:rPr lang="en-US" sz="4000" dirty="0">
                    <a:solidFill>
                      <a:srgbClr val="FF0000"/>
                    </a:solidFill>
                    <a:latin typeface="Garamond" panose="02020404030301010803" pitchFamily="18" charset="0"/>
                  </a:rPr>
                  <a:t>some other distribution</a:t>
                </a:r>
              </a:p>
              <a:p>
                <a:pPr marL="0" indent="0" algn="ctr">
                  <a:buNone/>
                </a:pPr>
                <a:r>
                  <a:rPr lang="en-US" sz="4000" dirty="0">
                    <a:latin typeface="Garamond" panose="02020404030301010803" pitchFamily="18" charset="0"/>
                  </a:rPr>
                  <a:t>and model </a:t>
                </a:r>
                <a:r>
                  <a:rPr lang="en-US" sz="4000" dirty="0">
                    <a:solidFill>
                      <a:srgbClr val="0070C0"/>
                    </a:solidFill>
                    <a:latin typeface="Garamond" panose="02020404030301010803" pitchFamily="18" charset="0"/>
                  </a:rPr>
                  <a:t>some other parameter(s)</a:t>
                </a:r>
                <a:r>
                  <a:rPr lang="en-US" sz="4000" dirty="0">
                    <a:latin typeface="Garamond" panose="02020404030301010803" pitchFamily="18" charset="0"/>
                  </a:rPr>
                  <a:t>,</a:t>
                </a:r>
              </a:p>
              <a:p>
                <a:pPr marL="0" indent="0" algn="ctr">
                  <a:buNone/>
                </a:pPr>
                <a:r>
                  <a:rPr lang="en-US" sz="4000" dirty="0">
                    <a:latin typeface="Garamond" panose="02020404030301010803" pitchFamily="18" charset="0"/>
                  </a:rPr>
                  <a:t>necessitating the use of a </a:t>
                </a:r>
                <a:r>
                  <a:rPr lang="en-US" sz="4000" dirty="0">
                    <a:solidFill>
                      <a:srgbClr val="00B050"/>
                    </a:solidFill>
                    <a:latin typeface="Garamond" panose="02020404030301010803" pitchFamily="18" charset="0"/>
                  </a:rPr>
                  <a:t>link function</a:t>
                </a:r>
                <a:r>
                  <a:rPr lang="en-US" sz="4000" dirty="0">
                    <a:latin typeface="Garamond" panose="02020404030301010803" pitchFamily="18" charset="0"/>
                  </a:rPr>
                  <a:t>:</a:t>
                </a:r>
              </a:p>
              <a:p>
                <a:pPr marL="0" indent="0" algn="ctr">
                  <a:buNone/>
                </a:pPr>
                <a:endParaRPr lang="en-US" sz="2000" dirty="0">
                  <a:latin typeface="Garamond" panose="02020404030301010803" pitchFamily="18" charset="0"/>
                </a:endParaRPr>
              </a:p>
              <a:p>
                <a:pPr marL="0" indent="0" algn="ctr">
                  <a:buNone/>
                </a:pPr>
                <a:r>
                  <a:rPr lang="en-US" sz="4000" i="1" dirty="0" err="1">
                    <a:latin typeface="Garamond" panose="02020404030301010803" pitchFamily="18" charset="0"/>
                  </a:rPr>
                  <a:t>y</a:t>
                </a:r>
                <a:r>
                  <a:rPr lang="en-US" sz="4000" i="1" baseline="-25000" dirty="0" err="1">
                    <a:latin typeface="Garamond" panose="02020404030301010803" pitchFamily="18" charset="0"/>
                  </a:rPr>
                  <a:t>i</a:t>
                </a:r>
                <a:r>
                  <a:rPr lang="en-US" sz="4000" dirty="0">
                    <a:latin typeface="Garamond" panose="02020404030301010803" pitchFamily="18" charset="0"/>
                  </a:rPr>
                  <a:t> ~ </a:t>
                </a:r>
                <a:r>
                  <a:rPr lang="en-US" sz="4000" dirty="0" err="1">
                    <a:solidFill>
                      <a:srgbClr val="FF0000"/>
                    </a:solidFill>
                    <a:latin typeface="Garamond" panose="02020404030301010803" pitchFamily="18" charset="0"/>
                  </a:rPr>
                  <a:t>some_other_dist</a:t>
                </a:r>
                <a:r>
                  <a:rPr lang="en-US" sz="4000" dirty="0">
                    <a:latin typeface="Garamond" panose="02020404030301010803" pitchFamily="18" charset="0"/>
                  </a:rPr>
                  <a:t>(</a:t>
                </a:r>
                <a:r>
                  <a:rPr lang="en-US" sz="4000" dirty="0" err="1">
                    <a:solidFill>
                      <a:srgbClr val="0070C0"/>
                    </a:solidFill>
                    <a:latin typeface="Garamond" panose="02020404030301010803" pitchFamily="18" charset="0"/>
                  </a:rPr>
                  <a:t>some_other_par</a:t>
                </a:r>
                <a14:m>
                  <m:oMath xmlns:m="http://schemas.openxmlformats.org/officeDocument/2006/math">
                    <m:r>
                      <m:rPr>
                        <m:nor/>
                      </m:rPr>
                      <a:rPr lang="en-US" sz="4000" i="1" baseline="-25000" dirty="0">
                        <a:latin typeface="Garamond" panose="02020404030301010803" pitchFamily="18" charset="0"/>
                      </a:rPr>
                      <m:t>i</m:t>
                    </m:r>
                  </m:oMath>
                </a14:m>
                <a:r>
                  <a:rPr lang="en-US" sz="4000" dirty="0">
                    <a:latin typeface="Garamond" panose="02020404030301010803" pitchFamily="18" charset="0"/>
                  </a:rPr>
                  <a:t>)</a:t>
                </a:r>
              </a:p>
              <a:p>
                <a:pPr marL="0" indent="0" algn="ctr">
                  <a:buNone/>
                </a:pPr>
                <a:r>
                  <a:rPr lang="en-US" sz="4000" i="1" dirty="0">
                    <a:solidFill>
                      <a:srgbClr val="00B050"/>
                    </a:solidFill>
                    <a:latin typeface="Garamond" panose="02020404030301010803" pitchFamily="18" charset="0"/>
                  </a:rPr>
                  <a:t>f</a:t>
                </a:r>
                <a:r>
                  <a:rPr lang="en-US" sz="4000" dirty="0">
                    <a:solidFill>
                      <a:srgbClr val="00B050"/>
                    </a:solidFill>
                    <a:latin typeface="Garamond" panose="02020404030301010803" pitchFamily="18" charset="0"/>
                  </a:rPr>
                  <a:t>(</a:t>
                </a:r>
                <a:r>
                  <a:rPr lang="en-US" sz="4000" dirty="0" err="1">
                    <a:solidFill>
                      <a:srgbClr val="0070C0"/>
                    </a:solidFill>
                    <a:latin typeface="Garamond" panose="02020404030301010803" pitchFamily="18" charset="0"/>
                  </a:rPr>
                  <a:t>some_other_par</a:t>
                </a:r>
                <a14:m>
                  <m:oMath xmlns:m="http://schemas.openxmlformats.org/officeDocument/2006/math">
                    <m:r>
                      <m:rPr>
                        <m:nor/>
                      </m:rPr>
                      <a:rPr lang="en-US" sz="4000" i="1" baseline="-25000" dirty="0" smtClean="0">
                        <a:latin typeface="Garamond" panose="02020404030301010803" pitchFamily="18" charset="0"/>
                      </a:rPr>
                      <m:t>i</m:t>
                    </m:r>
                  </m:oMath>
                </a14:m>
                <a:r>
                  <a:rPr lang="en-US" sz="4000" dirty="0">
                    <a:solidFill>
                      <a:srgbClr val="00B050"/>
                    </a:solidFill>
                    <a:latin typeface="Garamond" panose="02020404030301010803" pitchFamily="18" charset="0"/>
                  </a:rPr>
                  <a:t>)</a:t>
                </a:r>
                <a:r>
                  <a:rPr lang="en-US" sz="4000" dirty="0">
                    <a:latin typeface="Garamond" panose="02020404030301010803" pitchFamily="18" charset="0"/>
                  </a:rPr>
                  <a:t> = </a:t>
                </a:r>
                <a14:m>
                  <m:oMath xmlns:m="http://schemas.openxmlformats.org/officeDocument/2006/math">
                    <m:r>
                      <a:rPr lang="en-US" sz="4000" i="1" smtClean="0">
                        <a:latin typeface="Cambria Math" panose="02040503050406030204" pitchFamily="18" charset="0"/>
                        <a:ea typeface="Cambria Math" panose="02040503050406030204" pitchFamily="18" charset="0"/>
                      </a:rPr>
                      <m:t>𝛼</m:t>
                    </m:r>
                  </m:oMath>
                </a14:m>
                <a:r>
                  <a:rPr lang="en-US" sz="4000" dirty="0">
                    <a:latin typeface="Cambria Math" panose="02040503050406030204" pitchFamily="18" charset="0"/>
                    <a:ea typeface="Cambria Math" panose="02040503050406030204" pitchFamily="18" charset="0"/>
                  </a:rPr>
                  <a:t> + </a:t>
                </a:r>
                <a14:m>
                  <m:oMath xmlns:m="http://schemas.openxmlformats.org/officeDocument/2006/math">
                    <m:r>
                      <a:rPr lang="en-US" sz="4000" i="1" smtClean="0">
                        <a:latin typeface="Cambria Math" panose="02040503050406030204" pitchFamily="18" charset="0"/>
                        <a:ea typeface="Cambria Math" panose="02040503050406030204" pitchFamily="18" charset="0"/>
                      </a:rPr>
                      <m:t>𝛽</m:t>
                    </m:r>
                    <m:r>
                      <m:rPr>
                        <m:nor/>
                      </m:rPr>
                      <a:rPr lang="en-US" sz="4000" b="0" i="1" smtClean="0">
                        <a:latin typeface="Cambria Math" panose="02040503050406030204" pitchFamily="18" charset="0"/>
                        <a:ea typeface="Cambria Math" panose="02040503050406030204" pitchFamily="18" charset="0"/>
                      </a:rPr>
                      <m:t>x</m:t>
                    </m:r>
                    <m:r>
                      <m:rPr>
                        <m:nor/>
                      </m:rPr>
                      <a:rPr lang="en-US" sz="4000" i="1" baseline="-25000" dirty="0">
                        <a:latin typeface="Cambria Math" panose="02040503050406030204" pitchFamily="18" charset="0"/>
                        <a:ea typeface="Cambria Math" panose="02040503050406030204" pitchFamily="18" charset="0"/>
                      </a:rPr>
                      <m:t>i</m:t>
                    </m:r>
                  </m:oMath>
                </a14:m>
                <a:endParaRPr lang="en-US" sz="4000" baseline="-25000" dirty="0">
                  <a:latin typeface="Cambria Math" panose="02040503050406030204" pitchFamily="18" charset="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1888269"/>
                <a:ext cx="8369877" cy="1578831"/>
              </a:xfrm>
              <a:blipFill>
                <a:blip r:embed="rId3"/>
                <a:stretch>
                  <a:fillRect t="-11200" b="-195200"/>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From Linear Models to</a:t>
            </a:r>
            <a:br>
              <a:rPr lang="en-US" dirty="0">
                <a:latin typeface="Garamond" panose="02020404030301010803" pitchFamily="18" charset="0"/>
              </a:rPr>
            </a:br>
            <a:r>
              <a:rPr lang="en-US" dirty="0">
                <a:latin typeface="Garamond" panose="02020404030301010803" pitchFamily="18" charset="0"/>
              </a:rPr>
              <a:t>Generalized Linear Models (GLMs) </a:t>
            </a:r>
          </a:p>
        </p:txBody>
      </p:sp>
    </p:spTree>
    <p:extLst>
      <p:ext uri="{BB962C8B-B14F-4D97-AF65-F5344CB8AC3E}">
        <p14:creationId xmlns:p14="http://schemas.microsoft.com/office/powerpoint/2010/main" val="1688079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5735065C-1FE8-9048-9020-23808D82EABB}"/>
              </a:ext>
            </a:extLst>
          </p:cNvPr>
          <p:cNvSpPr txBox="1">
            <a:spLocks/>
          </p:cNvSpPr>
          <p:nvPr/>
        </p:nvSpPr>
        <p:spPr>
          <a:xfrm>
            <a:off x="0" y="6400800"/>
            <a:ext cx="9144000" cy="45720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buFont typeface="Arial" panose="020B0604020202020204" pitchFamily="34" charset="0"/>
              <a:buNone/>
            </a:pPr>
            <a:r>
              <a:rPr lang="en-US" sz="1600" dirty="0" err="1">
                <a:latin typeface="Garamond" panose="02020404030301010803" pitchFamily="18" charset="0"/>
              </a:rPr>
              <a:t>McElreath</a:t>
            </a:r>
            <a:r>
              <a:rPr lang="en-US" sz="1600" dirty="0">
                <a:latin typeface="Garamond" panose="02020404030301010803" pitchFamily="18" charset="0"/>
              </a:rPr>
              <a:t> 2016, </a:t>
            </a:r>
            <a:r>
              <a:rPr lang="en-US" sz="1600" i="1" dirty="0">
                <a:latin typeface="Garamond" panose="02020404030301010803" pitchFamily="18" charset="0"/>
              </a:rPr>
              <a:t>Statistical Rethinking</a:t>
            </a:r>
            <a:endParaRPr lang="en-US" sz="1600" dirty="0">
              <a:latin typeface="Garamond" panose="02020404030301010803" pitchFamily="18" charset="0"/>
            </a:endParaRPr>
          </a:p>
        </p:txBody>
      </p:sp>
      <p:pic>
        <p:nvPicPr>
          <p:cNvPr id="7" name="Picture 6">
            <a:extLst>
              <a:ext uri="{FF2B5EF4-FFF2-40B4-BE49-F238E27FC236}">
                <a16:creationId xmlns:a16="http://schemas.microsoft.com/office/drawing/2014/main" id="{A77E5F1E-6609-0A46-9514-8AA032C65E3D}"/>
              </a:ext>
            </a:extLst>
          </p:cNvPr>
          <p:cNvPicPr>
            <a:picLocks noChangeAspect="1"/>
          </p:cNvPicPr>
          <p:nvPr/>
        </p:nvPicPr>
        <p:blipFill>
          <a:blip r:embed="rId3"/>
          <a:stretch>
            <a:fillRect/>
          </a:stretch>
        </p:blipFill>
        <p:spPr>
          <a:xfrm>
            <a:off x="1284271" y="0"/>
            <a:ext cx="6575458" cy="6481017"/>
          </a:xfrm>
          <a:prstGeom prst="rect">
            <a:avLst/>
          </a:prstGeom>
        </p:spPr>
      </p:pic>
    </p:spTree>
    <p:extLst>
      <p:ext uri="{BB962C8B-B14F-4D97-AF65-F5344CB8AC3E}">
        <p14:creationId xmlns:p14="http://schemas.microsoft.com/office/powerpoint/2010/main" val="35202766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a:xfrm>
            <a:off x="628650" y="0"/>
            <a:ext cx="7886700" cy="1325563"/>
          </a:xfrm>
        </p:spPr>
        <p:txBody>
          <a:bodyPr/>
          <a:lstStyle/>
          <a:p>
            <a:pPr algn="ctr"/>
            <a:r>
              <a:rPr lang="en-US" dirty="0">
                <a:latin typeface="Garamond" panose="02020404030301010803" pitchFamily="18" charset="0"/>
              </a:rPr>
              <a:t>Binomial Distribution</a:t>
            </a:r>
          </a:p>
        </p:txBody>
      </p:sp>
      <p:sp>
        <p:nvSpPr>
          <p:cNvPr id="5" name="Content Placeholder 4">
            <a:extLst>
              <a:ext uri="{FF2B5EF4-FFF2-40B4-BE49-F238E27FC236}">
                <a16:creationId xmlns:a16="http://schemas.microsoft.com/office/drawing/2014/main" id="{5BAC1A29-3E5A-BB42-9BD0-143C8DC3B575}"/>
              </a:ext>
            </a:extLst>
          </p:cNvPr>
          <p:cNvSpPr>
            <a:spLocks noGrp="1"/>
          </p:cNvSpPr>
          <p:nvPr>
            <p:ph idx="1"/>
          </p:nvPr>
        </p:nvSpPr>
        <p:spPr>
          <a:xfrm>
            <a:off x="628650" y="1355277"/>
            <a:ext cx="7886700" cy="5323112"/>
          </a:xfrm>
        </p:spPr>
        <p:txBody>
          <a:bodyPr>
            <a:normAutofit lnSpcReduction="10000"/>
          </a:bodyPr>
          <a:lstStyle/>
          <a:p>
            <a:r>
              <a:rPr lang="en-US" dirty="0">
                <a:latin typeface="Garamond" panose="02020404030301010803" pitchFamily="18" charset="0"/>
              </a:rPr>
              <a:t>A </a:t>
            </a:r>
            <a:r>
              <a:rPr lang="en-US" i="1" dirty="0">
                <a:latin typeface="Garamond" panose="02020404030301010803" pitchFamily="18" charset="0"/>
              </a:rPr>
              <a:t>discrete </a:t>
            </a:r>
            <a:r>
              <a:rPr lang="en-US" dirty="0">
                <a:latin typeface="Garamond" panose="02020404030301010803" pitchFamily="18" charset="0"/>
              </a:rPr>
              <a:t>probability distribution with </a:t>
            </a:r>
            <a:r>
              <a:rPr lang="en-US" i="1" dirty="0">
                <a:latin typeface="Garamond" panose="02020404030301010803" pitchFamily="18" charset="0"/>
              </a:rPr>
              <a:t>two</a:t>
            </a:r>
            <a:r>
              <a:rPr lang="en-US" dirty="0">
                <a:latin typeface="Garamond" panose="02020404030301010803" pitchFamily="18" charset="0"/>
              </a:rPr>
              <a:t> parameters: </a:t>
            </a:r>
          </a:p>
          <a:p>
            <a:pPr lvl="1"/>
            <a:r>
              <a:rPr lang="en-US" i="1" dirty="0">
                <a:latin typeface="Garamond" panose="02020404030301010803" pitchFamily="18" charset="0"/>
              </a:rPr>
              <a:t>n</a:t>
            </a:r>
            <a:r>
              <a:rPr lang="en-US" dirty="0">
                <a:latin typeface="Garamond" panose="02020404030301010803" pitchFamily="18" charset="0"/>
              </a:rPr>
              <a:t> = number of trials, </a:t>
            </a:r>
            <a:r>
              <a:rPr lang="en-US" i="1" dirty="0">
                <a:latin typeface="Garamond" panose="02020404030301010803" pitchFamily="18" charset="0"/>
              </a:rPr>
              <a:t>p</a:t>
            </a:r>
            <a:r>
              <a:rPr lang="en-US" dirty="0">
                <a:latin typeface="Garamond" panose="02020404030301010803" pitchFamily="18" charset="0"/>
              </a:rPr>
              <a:t> = probability of success</a:t>
            </a:r>
          </a:p>
          <a:p>
            <a:pPr lvl="1"/>
            <a:endParaRPr lang="en-US" dirty="0">
              <a:latin typeface="Garamond" panose="02020404030301010803" pitchFamily="18" charset="0"/>
            </a:endParaRPr>
          </a:p>
          <a:p>
            <a:r>
              <a:rPr lang="en-US" dirty="0">
                <a:latin typeface="Garamond" panose="02020404030301010803" pitchFamily="18" charset="0"/>
              </a:rPr>
              <a:t>Outcome is the number of successes (x) in </a:t>
            </a:r>
            <a:r>
              <a:rPr lang="en-US" i="1" dirty="0">
                <a:latin typeface="Garamond" panose="02020404030301010803" pitchFamily="18" charset="0"/>
              </a:rPr>
              <a:t>n </a:t>
            </a:r>
            <a:r>
              <a:rPr lang="en-US" dirty="0">
                <a:latin typeface="Garamond" panose="02020404030301010803" pitchFamily="18" charset="0"/>
              </a:rPr>
              <a:t>trials with probability of success </a:t>
            </a:r>
            <a:r>
              <a:rPr lang="en-US" i="1" dirty="0">
                <a:latin typeface="Garamond" panose="02020404030301010803" pitchFamily="18" charset="0"/>
              </a:rPr>
              <a:t>p</a:t>
            </a:r>
            <a:endParaRPr lang="en-US" dirty="0">
              <a:latin typeface="Garamond" panose="02020404030301010803" pitchFamily="18" charset="0"/>
            </a:endParaRPr>
          </a:p>
          <a:p>
            <a:pPr marL="457200" lvl="1" indent="0">
              <a:buNone/>
            </a:pPr>
            <a:endParaRPr lang="en-US" dirty="0">
              <a:latin typeface="Garamond" panose="02020404030301010803" pitchFamily="18" charset="0"/>
            </a:endParaRPr>
          </a:p>
          <a:p>
            <a:r>
              <a:rPr lang="en-US" dirty="0">
                <a:latin typeface="Garamond" panose="02020404030301010803" pitchFamily="18" charset="0"/>
              </a:rPr>
              <a:t>The </a:t>
            </a:r>
            <a:r>
              <a:rPr lang="en-US" i="1" dirty="0">
                <a:latin typeface="Garamond" panose="02020404030301010803" pitchFamily="18" charset="0"/>
              </a:rPr>
              <a:t>probability mass function </a:t>
            </a:r>
            <a:r>
              <a:rPr lang="en-US" dirty="0">
                <a:latin typeface="Garamond" panose="02020404030301010803" pitchFamily="18" charset="0"/>
              </a:rPr>
              <a:t>in R:</a:t>
            </a:r>
          </a:p>
          <a:p>
            <a:pPr lvl="1"/>
            <a:r>
              <a:rPr lang="en-US" sz="1800" dirty="0" err="1">
                <a:latin typeface="Monaco" pitchFamily="2" charset="0"/>
              </a:rPr>
              <a:t>dbinom</a:t>
            </a:r>
            <a:r>
              <a:rPr lang="en-US" sz="1800" dirty="0">
                <a:latin typeface="Monaco" pitchFamily="2" charset="0"/>
              </a:rPr>
              <a:t>(x, size, </a:t>
            </a:r>
            <a:r>
              <a:rPr lang="en-US" sz="1800" dirty="0" err="1">
                <a:latin typeface="Monaco" pitchFamily="2" charset="0"/>
              </a:rPr>
              <a:t>prob</a:t>
            </a:r>
            <a:r>
              <a:rPr lang="en-US" sz="1800" dirty="0">
                <a:latin typeface="Monaco" pitchFamily="2" charset="0"/>
              </a:rPr>
              <a:t>)</a:t>
            </a:r>
          </a:p>
          <a:p>
            <a:pPr lvl="1"/>
            <a:r>
              <a:rPr lang="en-US" dirty="0">
                <a:latin typeface="Garamond" panose="02020404030301010803" pitchFamily="18" charset="0"/>
              </a:rPr>
              <a:t>Where </a:t>
            </a:r>
            <a:r>
              <a:rPr lang="en-US" sz="1800" dirty="0">
                <a:latin typeface="Monaco" pitchFamily="2" charset="0"/>
              </a:rPr>
              <a:t>x</a:t>
            </a:r>
            <a:r>
              <a:rPr lang="en-US" dirty="0">
                <a:latin typeface="Garamond" panose="02020404030301010803" pitchFamily="18" charset="0"/>
              </a:rPr>
              <a:t> = the number of successes, </a:t>
            </a:r>
            <a:r>
              <a:rPr lang="en-US" sz="1800" dirty="0">
                <a:latin typeface="Monaco" pitchFamily="2" charset="0"/>
              </a:rPr>
              <a:t>size</a:t>
            </a:r>
            <a:r>
              <a:rPr lang="en-US" dirty="0">
                <a:latin typeface="Garamond" panose="02020404030301010803" pitchFamily="18" charset="0"/>
              </a:rPr>
              <a:t> = </a:t>
            </a:r>
            <a:r>
              <a:rPr lang="en-US" i="1" dirty="0">
                <a:latin typeface="Garamond" panose="02020404030301010803" pitchFamily="18" charset="0"/>
              </a:rPr>
              <a:t>n</a:t>
            </a:r>
            <a:r>
              <a:rPr lang="en-US" dirty="0">
                <a:latin typeface="Garamond" panose="02020404030301010803" pitchFamily="18" charset="0"/>
              </a:rPr>
              <a:t>, </a:t>
            </a:r>
            <a:r>
              <a:rPr lang="en-US" sz="1800" dirty="0" err="1">
                <a:latin typeface="Monaco" pitchFamily="2" charset="0"/>
              </a:rPr>
              <a:t>prob</a:t>
            </a:r>
            <a:r>
              <a:rPr lang="en-US" dirty="0">
                <a:latin typeface="Garamond" panose="02020404030301010803" pitchFamily="18" charset="0"/>
              </a:rPr>
              <a:t> = </a:t>
            </a:r>
            <a:r>
              <a:rPr lang="en-US" i="1" dirty="0">
                <a:latin typeface="Garamond" panose="02020404030301010803" pitchFamily="18" charset="0"/>
              </a:rPr>
              <a:t>p</a:t>
            </a:r>
          </a:p>
          <a:p>
            <a:pPr marL="457200" lvl="1" indent="0">
              <a:buNone/>
            </a:pPr>
            <a:endParaRPr lang="en-US" dirty="0">
              <a:latin typeface="Garamond" panose="02020404030301010803" pitchFamily="18" charset="0"/>
            </a:endParaRPr>
          </a:p>
          <a:p>
            <a:r>
              <a:rPr lang="en-US" dirty="0">
                <a:latin typeface="Garamond" panose="02020404030301010803" pitchFamily="18" charset="0"/>
              </a:rPr>
              <a:t>The </a:t>
            </a:r>
            <a:r>
              <a:rPr lang="en-US" i="1" dirty="0">
                <a:latin typeface="Garamond" panose="02020404030301010803" pitchFamily="18" charset="0"/>
              </a:rPr>
              <a:t>random generation function </a:t>
            </a:r>
            <a:r>
              <a:rPr lang="en-US" dirty="0">
                <a:latin typeface="Garamond" panose="02020404030301010803" pitchFamily="18" charset="0"/>
              </a:rPr>
              <a:t>in R:</a:t>
            </a:r>
          </a:p>
          <a:p>
            <a:pPr lvl="1"/>
            <a:r>
              <a:rPr lang="en-US" sz="1800" dirty="0" err="1">
                <a:latin typeface="Monaco" pitchFamily="2" charset="0"/>
              </a:rPr>
              <a:t>rbinom</a:t>
            </a:r>
            <a:r>
              <a:rPr lang="en-US" sz="1800" dirty="0">
                <a:latin typeface="Monaco" pitchFamily="2" charset="0"/>
              </a:rPr>
              <a:t>(n, size, </a:t>
            </a:r>
            <a:r>
              <a:rPr lang="en-US" sz="1800" dirty="0" err="1">
                <a:latin typeface="Monaco" pitchFamily="2" charset="0"/>
              </a:rPr>
              <a:t>prob</a:t>
            </a:r>
            <a:r>
              <a:rPr lang="en-US" sz="1800" dirty="0">
                <a:latin typeface="Monaco" pitchFamily="2" charset="0"/>
              </a:rPr>
              <a:t>)</a:t>
            </a:r>
          </a:p>
          <a:p>
            <a:pPr lvl="1"/>
            <a:r>
              <a:rPr lang="en-US" dirty="0">
                <a:latin typeface="Garamond" panose="02020404030301010803" pitchFamily="18" charset="0"/>
              </a:rPr>
              <a:t>Where </a:t>
            </a:r>
            <a:r>
              <a:rPr lang="en-US" sz="1800" dirty="0">
                <a:latin typeface="Monaco" pitchFamily="2" charset="0"/>
              </a:rPr>
              <a:t>n</a:t>
            </a:r>
            <a:r>
              <a:rPr lang="en-US" dirty="0">
                <a:latin typeface="Garamond" panose="02020404030301010803" pitchFamily="18" charset="0"/>
              </a:rPr>
              <a:t> = the number of observations to generate, </a:t>
            </a:r>
            <a:r>
              <a:rPr lang="en-US" sz="1800" dirty="0">
                <a:latin typeface="Monaco" pitchFamily="2" charset="0"/>
              </a:rPr>
              <a:t>size</a:t>
            </a:r>
            <a:r>
              <a:rPr lang="en-US" dirty="0">
                <a:latin typeface="Garamond" panose="02020404030301010803" pitchFamily="18" charset="0"/>
              </a:rPr>
              <a:t> = </a:t>
            </a:r>
            <a:r>
              <a:rPr lang="en-US" i="1" dirty="0">
                <a:latin typeface="Garamond" panose="02020404030301010803" pitchFamily="18" charset="0"/>
              </a:rPr>
              <a:t>n</a:t>
            </a:r>
            <a:r>
              <a:rPr lang="en-US" dirty="0">
                <a:latin typeface="Garamond" panose="02020404030301010803" pitchFamily="18" charset="0"/>
              </a:rPr>
              <a:t>, </a:t>
            </a:r>
            <a:r>
              <a:rPr lang="en-US" sz="1800" dirty="0" err="1">
                <a:latin typeface="Monaco" pitchFamily="2" charset="0"/>
              </a:rPr>
              <a:t>prob</a:t>
            </a:r>
            <a:r>
              <a:rPr lang="en-US" dirty="0">
                <a:latin typeface="Garamond" panose="02020404030301010803" pitchFamily="18" charset="0"/>
              </a:rPr>
              <a:t> = </a:t>
            </a:r>
            <a:r>
              <a:rPr lang="en-US" i="1" dirty="0">
                <a:latin typeface="Garamond" panose="02020404030301010803" pitchFamily="18" charset="0"/>
              </a:rPr>
              <a:t>p</a:t>
            </a:r>
          </a:p>
        </p:txBody>
      </p:sp>
    </p:spTree>
    <p:extLst>
      <p:ext uri="{BB962C8B-B14F-4D97-AF65-F5344CB8AC3E}">
        <p14:creationId xmlns:p14="http://schemas.microsoft.com/office/powerpoint/2010/main" val="3330603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a:xfrm>
            <a:off x="0" y="0"/>
            <a:ext cx="9144000" cy="1325563"/>
          </a:xfrm>
        </p:spPr>
        <p:txBody>
          <a:bodyPr>
            <a:normAutofit/>
          </a:bodyPr>
          <a:lstStyle/>
          <a:p>
            <a:pPr algn="ctr"/>
            <a:r>
              <a:rPr lang="en-US" sz="4000" dirty="0">
                <a:latin typeface="Garamond" panose="02020404030301010803" pitchFamily="18" charset="0"/>
              </a:rPr>
              <a:t>Binomial Distribution: Ecological Examples</a:t>
            </a:r>
          </a:p>
        </p:txBody>
      </p:sp>
      <p:pic>
        <p:nvPicPr>
          <p:cNvPr id="4" name="Picture 3">
            <a:extLst>
              <a:ext uri="{FF2B5EF4-FFF2-40B4-BE49-F238E27FC236}">
                <a16:creationId xmlns:a16="http://schemas.microsoft.com/office/drawing/2014/main" id="{EA00DDC8-4C0B-8F49-B875-8402928E5AF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72000" y="2564492"/>
            <a:ext cx="4160580" cy="2766786"/>
          </a:xfrm>
          <a:prstGeom prst="rect">
            <a:avLst/>
          </a:prstGeom>
          <a:ln w="12700">
            <a:solidFill>
              <a:schemeClr val="tx1"/>
            </a:solidFill>
          </a:ln>
        </p:spPr>
      </p:pic>
      <p:sp>
        <p:nvSpPr>
          <p:cNvPr id="7" name="Content Placeholder 4">
            <a:extLst>
              <a:ext uri="{FF2B5EF4-FFF2-40B4-BE49-F238E27FC236}">
                <a16:creationId xmlns:a16="http://schemas.microsoft.com/office/drawing/2014/main" id="{28011FE9-5DC2-5C4A-B0E1-D5823E23A147}"/>
              </a:ext>
            </a:extLst>
          </p:cNvPr>
          <p:cNvSpPr>
            <a:spLocks noGrp="1"/>
          </p:cNvSpPr>
          <p:nvPr>
            <p:ph idx="1"/>
          </p:nvPr>
        </p:nvSpPr>
        <p:spPr>
          <a:xfrm>
            <a:off x="620486" y="2045607"/>
            <a:ext cx="3804558" cy="3804556"/>
          </a:xfrm>
        </p:spPr>
        <p:txBody>
          <a:bodyPr>
            <a:normAutofit/>
          </a:bodyPr>
          <a:lstStyle/>
          <a:p>
            <a:r>
              <a:rPr lang="en-US" dirty="0">
                <a:latin typeface="Garamond" panose="02020404030301010803" pitchFamily="18" charset="0"/>
              </a:rPr>
              <a:t>Infection or disease (yes/no)</a:t>
            </a:r>
          </a:p>
          <a:p>
            <a:endParaRPr lang="en-US" dirty="0">
              <a:latin typeface="Garamond" panose="02020404030301010803" pitchFamily="18" charset="0"/>
            </a:endParaRPr>
          </a:p>
          <a:p>
            <a:r>
              <a:rPr lang="en-US" dirty="0">
                <a:latin typeface="Garamond" panose="02020404030301010803" pitchFamily="18" charset="0"/>
              </a:rPr>
              <a:t>Survival         (survived/died)</a:t>
            </a:r>
          </a:p>
          <a:p>
            <a:endParaRPr lang="en-US" dirty="0">
              <a:latin typeface="Garamond" panose="02020404030301010803" pitchFamily="18" charset="0"/>
            </a:endParaRPr>
          </a:p>
          <a:p>
            <a:r>
              <a:rPr lang="en-US" dirty="0">
                <a:latin typeface="Garamond" panose="02020404030301010803" pitchFamily="18" charset="0"/>
              </a:rPr>
              <a:t>Occurrence (occupied/unoccupied)</a:t>
            </a:r>
          </a:p>
        </p:txBody>
      </p:sp>
    </p:spTree>
    <p:extLst>
      <p:ext uri="{BB962C8B-B14F-4D97-AF65-F5344CB8AC3E}">
        <p14:creationId xmlns:p14="http://schemas.microsoft.com/office/powerpoint/2010/main" val="3529633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D1474-3096-D245-A648-F680EAD233AB}"/>
              </a:ext>
            </a:extLst>
          </p:cNvPr>
          <p:cNvSpPr>
            <a:spLocks noGrp="1"/>
          </p:cNvSpPr>
          <p:nvPr>
            <p:ph type="title"/>
          </p:nvPr>
        </p:nvSpPr>
        <p:spPr>
          <a:xfrm>
            <a:off x="628650" y="0"/>
            <a:ext cx="7886700" cy="1325563"/>
          </a:xfrm>
        </p:spPr>
        <p:txBody>
          <a:bodyPr/>
          <a:lstStyle/>
          <a:p>
            <a:pPr algn="ctr"/>
            <a:r>
              <a:rPr lang="en-US" dirty="0">
                <a:latin typeface="Garamond" panose="02020404030301010803" pitchFamily="18" charset="0"/>
              </a:rPr>
              <a:t>Binomial Distribution: Visualized</a:t>
            </a:r>
          </a:p>
        </p:txBody>
      </p:sp>
      <p:pic>
        <p:nvPicPr>
          <p:cNvPr id="6" name="Picture 5">
            <a:extLst>
              <a:ext uri="{FF2B5EF4-FFF2-40B4-BE49-F238E27FC236}">
                <a16:creationId xmlns:a16="http://schemas.microsoft.com/office/drawing/2014/main" id="{36DA716E-52CE-EE45-9E4B-50E6151021B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85750" y="1243918"/>
            <a:ext cx="8229600" cy="5477828"/>
          </a:xfrm>
          <a:prstGeom prst="rect">
            <a:avLst/>
          </a:prstGeom>
        </p:spPr>
      </p:pic>
    </p:spTree>
    <p:extLst>
      <p:ext uri="{BB962C8B-B14F-4D97-AF65-F5344CB8AC3E}">
        <p14:creationId xmlns:p14="http://schemas.microsoft.com/office/powerpoint/2010/main" val="17583744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761106"/>
            <a:ext cx="8369877" cy="1578831"/>
          </a:xfrm>
        </p:spPr>
        <p:txBody>
          <a:bodyPr>
            <a:noAutofit/>
          </a:bodyPr>
          <a:lstStyle/>
          <a:p>
            <a:pPr marL="0" indent="0" algn="ctr">
              <a:buNone/>
            </a:pPr>
            <a:r>
              <a:rPr lang="en-US" sz="4000" i="1" dirty="0">
                <a:solidFill>
                  <a:schemeClr val="tx1"/>
                </a:solidFill>
                <a:latin typeface="Garamond" panose="02020404030301010803" pitchFamily="18" charset="0"/>
              </a:rPr>
              <a:t>p</a:t>
            </a:r>
          </a:p>
          <a:p>
            <a:pPr marL="0" indent="0" algn="ctr">
              <a:buNone/>
            </a:pPr>
            <a:endParaRPr lang="en-US" sz="4000" dirty="0">
              <a:latin typeface="Garamond" panose="02020404030301010803" pitchFamily="18" charset="0"/>
            </a:endParaRPr>
          </a:p>
          <a:p>
            <a:pPr marL="0" indent="0" algn="ctr">
              <a:buNone/>
            </a:pPr>
            <a:r>
              <a:rPr lang="en-US" sz="4000" dirty="0">
                <a:latin typeface="Garamond" panose="02020404030301010803" pitchFamily="18" charset="0"/>
              </a:rPr>
              <a:t>Bounds: 0 to 1</a:t>
            </a:r>
            <a:endParaRPr lang="en-US" sz="4000" baseline="-25000" dirty="0">
              <a:solidFill>
                <a:schemeClr val="tx1"/>
              </a:solidFill>
              <a:latin typeface="Cambria Math" panose="02040503050406030204" pitchFamily="18" charset="0"/>
              <a:ea typeface="Cambria Math" panose="02040503050406030204" pitchFamily="18" charset="0"/>
            </a:endParaRPr>
          </a:p>
        </p:txBody>
      </p:sp>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Probability </a:t>
            </a:r>
          </a:p>
        </p:txBody>
      </p:sp>
    </p:spTree>
    <p:extLst>
      <p:ext uri="{BB962C8B-B14F-4D97-AF65-F5344CB8AC3E}">
        <p14:creationId xmlns:p14="http://schemas.microsoft.com/office/powerpoint/2010/main" val="3642082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761106"/>
                <a:ext cx="8369877" cy="2787639"/>
              </a:xfrm>
            </p:spPr>
            <p:txBody>
              <a:bodyPr>
                <a:noAutofit/>
              </a:bodyPr>
              <a:lstStyle/>
              <a:p>
                <a:pPr marL="0" indent="0" algn="ctr">
                  <a:buNone/>
                </a:pPr>
                <a:r>
                  <a:rPr lang="en-US" sz="4000" i="1" dirty="0">
                    <a:solidFill>
                      <a:schemeClr val="tx1"/>
                    </a:solidFill>
                    <a:latin typeface="Garamond" panose="02020404030301010803" pitchFamily="18" charset="0"/>
                  </a:rPr>
                  <a:t>p </a:t>
                </a:r>
                <a:r>
                  <a:rPr lang="en-US" sz="4000" dirty="0">
                    <a:solidFill>
                      <a:schemeClr val="tx1"/>
                    </a:solidFill>
                    <a:latin typeface="Garamond" panose="02020404030301010803" pitchFamily="18" charset="0"/>
                  </a:rPr>
                  <a:t>/ (1 – </a:t>
                </a:r>
                <a:r>
                  <a:rPr lang="en-US" sz="4000" i="1" dirty="0">
                    <a:latin typeface="Garamond" panose="02020404030301010803" pitchFamily="18" charset="0"/>
                  </a:rPr>
                  <a:t>p</a:t>
                </a:r>
                <a:r>
                  <a:rPr lang="en-US" sz="4000" dirty="0">
                    <a:latin typeface="Garamond" panose="02020404030301010803" pitchFamily="18" charset="0"/>
                  </a:rPr>
                  <a:t>)</a:t>
                </a:r>
                <a:endParaRPr lang="en-US" sz="4000" i="1" dirty="0">
                  <a:solidFill>
                    <a:schemeClr val="tx1"/>
                  </a:solidFill>
                  <a:latin typeface="Garamond" panose="02020404030301010803" pitchFamily="18" charset="0"/>
                </a:endParaRPr>
              </a:p>
              <a:p>
                <a:pPr marL="0" indent="0" algn="ctr">
                  <a:buNone/>
                </a:pPr>
                <a:endParaRPr lang="en-US" sz="4000" dirty="0">
                  <a:latin typeface="Garamond" panose="02020404030301010803" pitchFamily="18" charset="0"/>
                </a:endParaRPr>
              </a:p>
              <a:p>
                <a:pPr marL="0" indent="0" algn="ctr">
                  <a:buNone/>
                </a:pPr>
                <a:r>
                  <a:rPr lang="en-US" sz="4000" dirty="0">
                    <a:latin typeface="Garamond" panose="02020404030301010803" pitchFamily="18" charset="0"/>
                  </a:rPr>
                  <a:t>Bounds: 0 to </a:t>
                </a:r>
                <a14:m>
                  <m:oMath xmlns:m="http://schemas.openxmlformats.org/officeDocument/2006/math">
                    <m:r>
                      <a:rPr lang="en-US" sz="4000" i="1" smtClean="0">
                        <a:latin typeface="Cambria Math" panose="02040503050406030204" pitchFamily="18" charset="0"/>
                        <a:ea typeface="Cambria Math" panose="02040503050406030204" pitchFamily="18" charset="0"/>
                      </a:rPr>
                      <m:t>∞</m:t>
                    </m:r>
                  </m:oMath>
                </a14:m>
                <a:endParaRPr lang="en-US" sz="4000" baseline="-25000" dirty="0">
                  <a:solidFill>
                    <a:schemeClr val="tx1"/>
                  </a:solidFill>
                  <a:latin typeface="Garamond" panose="02020404030301010803" pitchFamily="18" charset="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2761106"/>
                <a:ext cx="8369877" cy="2787639"/>
              </a:xfrm>
              <a:blipFill>
                <a:blip r:embed="rId3"/>
                <a:stretch>
                  <a:fillRect t="-5430"/>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Odds </a:t>
            </a:r>
          </a:p>
        </p:txBody>
      </p:sp>
    </p:spTree>
    <p:extLst>
      <p:ext uri="{BB962C8B-B14F-4D97-AF65-F5344CB8AC3E}">
        <p14:creationId xmlns:p14="http://schemas.microsoft.com/office/powerpoint/2010/main" val="1054612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D9133BF-258C-CA46-A8CC-36E334438B50}"/>
                  </a:ext>
                </a:extLst>
              </p:cNvPr>
              <p:cNvSpPr>
                <a:spLocks noGrp="1"/>
              </p:cNvSpPr>
              <p:nvPr>
                <p:ph idx="1"/>
              </p:nvPr>
            </p:nvSpPr>
            <p:spPr>
              <a:xfrm>
                <a:off x="387061" y="2761106"/>
                <a:ext cx="8369877" cy="2787639"/>
              </a:xfrm>
            </p:spPr>
            <p:txBody>
              <a:bodyPr>
                <a:noAutofit/>
              </a:bodyPr>
              <a:lstStyle/>
              <a:p>
                <a:pPr marL="0" indent="0" algn="ctr">
                  <a:buNone/>
                </a:pPr>
                <a:r>
                  <a:rPr lang="en-US" sz="4000" dirty="0">
                    <a:latin typeface="Garamond" panose="02020404030301010803" pitchFamily="18" charset="0"/>
                  </a:rPr>
                  <a:t>log(</a:t>
                </a:r>
                <a:r>
                  <a:rPr lang="en-US" sz="4000" i="1" dirty="0">
                    <a:solidFill>
                      <a:schemeClr val="tx1"/>
                    </a:solidFill>
                    <a:latin typeface="Garamond" panose="02020404030301010803" pitchFamily="18" charset="0"/>
                  </a:rPr>
                  <a:t>p </a:t>
                </a:r>
                <a:r>
                  <a:rPr lang="en-US" sz="4000" dirty="0">
                    <a:solidFill>
                      <a:schemeClr val="tx1"/>
                    </a:solidFill>
                    <a:latin typeface="Garamond" panose="02020404030301010803" pitchFamily="18" charset="0"/>
                  </a:rPr>
                  <a:t>/ (1 – </a:t>
                </a:r>
                <a:r>
                  <a:rPr lang="en-US" sz="4000" i="1" dirty="0">
                    <a:latin typeface="Garamond" panose="02020404030301010803" pitchFamily="18" charset="0"/>
                  </a:rPr>
                  <a:t>p</a:t>
                </a:r>
                <a:r>
                  <a:rPr lang="en-US" sz="4000" dirty="0">
                    <a:latin typeface="Garamond" panose="02020404030301010803" pitchFamily="18" charset="0"/>
                  </a:rPr>
                  <a:t>))</a:t>
                </a:r>
                <a:endParaRPr lang="en-US" sz="4000" i="1" dirty="0">
                  <a:solidFill>
                    <a:schemeClr val="tx1"/>
                  </a:solidFill>
                  <a:latin typeface="Garamond" panose="02020404030301010803" pitchFamily="18" charset="0"/>
                </a:endParaRPr>
              </a:p>
              <a:p>
                <a:pPr marL="0" indent="0" algn="ctr">
                  <a:buNone/>
                </a:pPr>
                <a:endParaRPr lang="en-US" sz="4000" dirty="0">
                  <a:latin typeface="Garamond" panose="02020404030301010803" pitchFamily="18" charset="0"/>
                </a:endParaRPr>
              </a:p>
              <a:p>
                <a:pPr marL="0" indent="0" algn="ctr">
                  <a:buNone/>
                </a:pPr>
                <a:r>
                  <a:rPr lang="en-US" sz="4000" dirty="0">
                    <a:latin typeface="Garamond" panose="02020404030301010803" pitchFamily="18" charset="0"/>
                  </a:rPr>
                  <a:t>Bounds: -</a:t>
                </a:r>
                <a14:m>
                  <m:oMath xmlns:m="http://schemas.openxmlformats.org/officeDocument/2006/math">
                    <m:r>
                      <a:rPr lang="en-US" sz="4000" i="1">
                        <a:latin typeface="Cambria Math" panose="02040503050406030204" pitchFamily="18" charset="0"/>
                        <a:ea typeface="Cambria Math" panose="02040503050406030204" pitchFamily="18" charset="0"/>
                      </a:rPr>
                      <m:t>∞</m:t>
                    </m:r>
                  </m:oMath>
                </a14:m>
                <a:r>
                  <a:rPr lang="en-US" sz="4000" dirty="0">
                    <a:latin typeface="Garamond" panose="02020404030301010803" pitchFamily="18" charset="0"/>
                  </a:rPr>
                  <a:t> to </a:t>
                </a:r>
                <a14:m>
                  <m:oMath xmlns:m="http://schemas.openxmlformats.org/officeDocument/2006/math">
                    <m:r>
                      <a:rPr lang="en-US" sz="4000" i="1" smtClean="0">
                        <a:latin typeface="Cambria Math" panose="02040503050406030204" pitchFamily="18" charset="0"/>
                        <a:ea typeface="Cambria Math" panose="02040503050406030204" pitchFamily="18" charset="0"/>
                      </a:rPr>
                      <m:t>∞</m:t>
                    </m:r>
                  </m:oMath>
                </a14:m>
                <a:endParaRPr lang="en-US" sz="4000" baseline="-25000" dirty="0">
                  <a:solidFill>
                    <a:schemeClr val="tx1"/>
                  </a:solidFill>
                  <a:latin typeface="Garamond" panose="02020404030301010803" pitchFamily="18" charset="0"/>
                  <a:ea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id="{9D9133BF-258C-CA46-A8CC-36E334438B50}"/>
                  </a:ext>
                </a:extLst>
              </p:cNvPr>
              <p:cNvSpPr>
                <a:spLocks noGrp="1" noRot="1" noChangeAspect="1" noMove="1" noResize="1" noEditPoints="1" noAdjustHandles="1" noChangeArrowheads="1" noChangeShapeType="1" noTextEdit="1"/>
              </p:cNvSpPr>
              <p:nvPr>
                <p:ph idx="1"/>
              </p:nvPr>
            </p:nvSpPr>
            <p:spPr>
              <a:xfrm>
                <a:off x="387061" y="2761106"/>
                <a:ext cx="8369877" cy="2787639"/>
              </a:xfrm>
              <a:blipFill>
                <a:blip r:embed="rId3"/>
                <a:stretch>
                  <a:fillRect t="-5430"/>
                </a:stretch>
              </a:blipFill>
            </p:spPr>
            <p:txBody>
              <a:bodyPr/>
              <a:lstStyle/>
              <a:p>
                <a:r>
                  <a:rPr lang="en-US">
                    <a:noFill/>
                  </a:rPr>
                  <a:t> </a:t>
                </a:r>
              </a:p>
            </p:txBody>
          </p:sp>
        </mc:Fallback>
      </mc:AlternateContent>
      <p:sp>
        <p:nvSpPr>
          <p:cNvPr id="6" name="Title 1">
            <a:extLst>
              <a:ext uri="{FF2B5EF4-FFF2-40B4-BE49-F238E27FC236}">
                <a16:creationId xmlns:a16="http://schemas.microsoft.com/office/drawing/2014/main" id="{A880BD14-BD87-C347-B416-41AAD26985D0}"/>
              </a:ext>
            </a:extLst>
          </p:cNvPr>
          <p:cNvSpPr>
            <a:spLocks noGrp="1"/>
          </p:cNvSpPr>
          <p:nvPr>
            <p:ph type="title"/>
          </p:nvPr>
        </p:nvSpPr>
        <p:spPr>
          <a:xfrm>
            <a:off x="387061" y="385907"/>
            <a:ext cx="8369877" cy="1325563"/>
          </a:xfrm>
        </p:spPr>
        <p:txBody>
          <a:bodyPr>
            <a:normAutofit/>
          </a:bodyPr>
          <a:lstStyle/>
          <a:p>
            <a:pPr algn="ctr"/>
            <a:r>
              <a:rPr lang="en-US" dirty="0">
                <a:latin typeface="Garamond" panose="02020404030301010803" pitchFamily="18" charset="0"/>
              </a:rPr>
              <a:t>Log-odds (aka the Logit Function)</a:t>
            </a:r>
          </a:p>
        </p:txBody>
      </p:sp>
    </p:spTree>
    <p:extLst>
      <p:ext uri="{BB962C8B-B14F-4D97-AF65-F5344CB8AC3E}">
        <p14:creationId xmlns:p14="http://schemas.microsoft.com/office/powerpoint/2010/main" val="1926159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24745</TotalTime>
  <Words>840</Words>
  <Application>Microsoft Macintosh PowerPoint</Application>
  <PresentationFormat>On-screen Show (4:3)</PresentationFormat>
  <Paragraphs>133</Paragraphs>
  <Slides>18</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Cambria Math</vt:lpstr>
      <vt:lpstr>Garamond</vt:lpstr>
      <vt:lpstr>Monaco</vt:lpstr>
      <vt:lpstr>Office Theme</vt:lpstr>
      <vt:lpstr>Introduction to Statistics for  Ecology and Evolutionary Biology  Binomial Regression  Week 13 20 April 2020 </vt:lpstr>
      <vt:lpstr>From Linear Models to Generalized Linear Models (GLMs) </vt:lpstr>
      <vt:lpstr>PowerPoint Presentation</vt:lpstr>
      <vt:lpstr>Binomial Distribution</vt:lpstr>
      <vt:lpstr>Binomial Distribution: Ecological Examples</vt:lpstr>
      <vt:lpstr>Binomial Distribution: Visualized</vt:lpstr>
      <vt:lpstr>Probability </vt:lpstr>
      <vt:lpstr>Odds </vt:lpstr>
      <vt:lpstr>Log-odds (aka the Logit Function)</vt:lpstr>
      <vt:lpstr>The Necessity of Link Functions</vt:lpstr>
      <vt:lpstr>Logit Link for Binomial GLMs</vt:lpstr>
      <vt:lpstr>Binomial GLM </vt:lpstr>
      <vt:lpstr>Binomial GLM </vt:lpstr>
      <vt:lpstr>Binomial GLM </vt:lpstr>
      <vt:lpstr>Two Flavors of Binomial GLM</vt:lpstr>
      <vt:lpstr>Prosocial Chimpanzees</vt:lpstr>
      <vt:lpstr>Binomial GLM for  Chimpanzee Prosociality Predictors:  Prosocial on Left and  Interaction between Prosocial on Left and Condition</vt:lpstr>
      <vt:lpstr>Many Shades of Snow Geese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453</cp:revision>
  <dcterms:created xsi:type="dcterms:W3CDTF">2019-02-10T22:55:32Z</dcterms:created>
  <dcterms:modified xsi:type="dcterms:W3CDTF">2020-04-19T18:52:30Z</dcterms:modified>
</cp:coreProperties>
</file>

<file path=docProps/thumbnail.jpeg>
</file>